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40"/>
  </p:notesMasterIdLst>
  <p:sldIdLst>
    <p:sldId id="256" r:id="rId3"/>
    <p:sldId id="272" r:id="rId4"/>
    <p:sldId id="312" r:id="rId5"/>
    <p:sldId id="313" r:id="rId6"/>
    <p:sldId id="314" r:id="rId7"/>
    <p:sldId id="317" r:id="rId8"/>
    <p:sldId id="316" r:id="rId9"/>
    <p:sldId id="318" r:id="rId10"/>
    <p:sldId id="319" r:id="rId11"/>
    <p:sldId id="320" r:id="rId12"/>
    <p:sldId id="321" r:id="rId13"/>
    <p:sldId id="322" r:id="rId14"/>
    <p:sldId id="323" r:id="rId15"/>
    <p:sldId id="324" r:id="rId16"/>
    <p:sldId id="315" r:id="rId17"/>
    <p:sldId id="309" r:id="rId18"/>
    <p:sldId id="273" r:id="rId19"/>
    <p:sldId id="294" r:id="rId20"/>
    <p:sldId id="262" r:id="rId21"/>
    <p:sldId id="310" r:id="rId22"/>
    <p:sldId id="295" r:id="rId23"/>
    <p:sldId id="306" r:id="rId24"/>
    <p:sldId id="297" r:id="rId25"/>
    <p:sldId id="311" r:id="rId26"/>
    <p:sldId id="300" r:id="rId27"/>
    <p:sldId id="301" r:id="rId28"/>
    <p:sldId id="302" r:id="rId29"/>
    <p:sldId id="304" r:id="rId30"/>
    <p:sldId id="303" r:id="rId31"/>
    <p:sldId id="291" r:id="rId32"/>
    <p:sldId id="305" r:id="rId33"/>
    <p:sldId id="307" r:id="rId34"/>
    <p:sldId id="276" r:id="rId35"/>
    <p:sldId id="271" r:id="rId36"/>
    <p:sldId id="278" r:id="rId37"/>
    <p:sldId id="279" r:id="rId38"/>
    <p:sldId id="270" r:id="rId39"/>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Lato" panose="020F0502020204030203" pitchFamily="34"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h5S6nODtanvTFuFDs1Uo0vA6ccM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3D4CC3-5055-4F72-8CCD-8EA77F8D77C6}">
  <a:tblStyle styleId="{CC3D4CC3-5055-4F72-8CCD-8EA77F8D77C6}"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90"/>
    <p:restoredTop sz="94783"/>
  </p:normalViewPr>
  <p:slideViewPr>
    <p:cSldViewPr snapToGrid="0" snapToObjects="1">
      <p:cViewPr varScale="1">
        <p:scale>
          <a:sx n="106" d="100"/>
          <a:sy n="106" d="100"/>
        </p:scale>
        <p:origin x="192" y="1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font" Target="fonts/font5.fntdata"/><Relationship Id="rId53" Type="http://customschemas.google.com/relationships/presentationmetadata" Target="metadata"/><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font" Target="fonts/font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9.fntdata"/><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 name="Google Shape;8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3" name="Google Shape;8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dd481981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dd481981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ddd481981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132432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7258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dd481981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dd481981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ddd481981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8717699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dd481981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dd481981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ddd481981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0153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dd481981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dd481981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ddd481981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147038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ddd481981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ddd481981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ddd481981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3614632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dd4819c8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gddd4819c8a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alibri"/>
                <a:ea typeface="Calibri"/>
                <a:cs typeface="Calibri"/>
                <a:sym typeface="Calibri"/>
              </a:rPr>
              <a:t>If you have any questions, do not hesitate to reach out to OGC or schedule a follow-up. We’re working constantly to change the landscape of location information and want to help your organization get where it needs to go.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hyperlink" Target="https://www.linkedin.com/company/open-geospatial-consortium" TargetMode="External"/><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hyperlink" Target="https://twitter.com/opengeospatial?ref_src=twsrc%5Egoogle%7Ctwcamp%5Eserp%7Ctwgr%5Eautho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Master">
  <p:cSld name="Content Master">
    <p:spTree>
      <p:nvGrpSpPr>
        <p:cNvPr id="1" name="Shape 43"/>
        <p:cNvGrpSpPr/>
        <p:nvPr/>
      </p:nvGrpSpPr>
      <p:grpSpPr>
        <a:xfrm>
          <a:off x="0" y="0"/>
          <a:ext cx="0" cy="0"/>
          <a:chOff x="0" y="0"/>
          <a:chExt cx="0" cy="0"/>
        </a:xfrm>
      </p:grpSpPr>
      <p:sp>
        <p:nvSpPr>
          <p:cNvPr id="44" name="Google Shape;44;p22"/>
          <p:cNvSpPr txBox="1">
            <a:spLocks noGrp="1"/>
          </p:cNvSpPr>
          <p:nvPr>
            <p:ph type="body" idx="1"/>
          </p:nvPr>
        </p:nvSpPr>
        <p:spPr>
          <a:xfrm>
            <a:off x="334107" y="1162838"/>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22"/>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46" name="Google Shape;46;p22"/>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7"/>
        <p:cNvGrpSpPr/>
        <p:nvPr/>
      </p:nvGrpSpPr>
      <p:grpSpPr>
        <a:xfrm>
          <a:off x="0" y="0"/>
          <a:ext cx="0" cy="0"/>
          <a:chOff x="0" y="0"/>
          <a:chExt cx="0" cy="0"/>
        </a:xfrm>
      </p:grpSpPr>
      <p:sp>
        <p:nvSpPr>
          <p:cNvPr id="48" name="Google Shape;48;p23"/>
          <p:cNvSpPr txBox="1">
            <a:spLocks noGrp="1"/>
          </p:cNvSpPr>
          <p:nvPr>
            <p:ph type="body" idx="1"/>
          </p:nvPr>
        </p:nvSpPr>
        <p:spPr>
          <a:xfrm>
            <a:off x="334107" y="1162838"/>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solidFill>
                  <a:schemeClr val="dk1"/>
                </a:solidFill>
              </a:defRPr>
            </a:lvl2pPr>
            <a:lvl3pPr marL="1371600" lvl="2" indent="-355600" algn="l">
              <a:lnSpc>
                <a:spcPct val="100000"/>
              </a:lnSpc>
              <a:spcBef>
                <a:spcPts val="600"/>
              </a:spcBef>
              <a:spcAft>
                <a:spcPts val="0"/>
              </a:spcAft>
              <a:buClr>
                <a:schemeClr val="dk1"/>
              </a:buClr>
              <a:buSzPts val="2000"/>
              <a:buChar char="•"/>
              <a:defRPr>
                <a:solidFill>
                  <a:schemeClr val="dk1"/>
                </a:solidFill>
              </a:defRPr>
            </a:lvl3pPr>
            <a:lvl4pPr marL="1828800" lvl="3" indent="-342900" algn="l">
              <a:lnSpc>
                <a:spcPct val="100000"/>
              </a:lnSpc>
              <a:spcBef>
                <a:spcPts val="600"/>
              </a:spcBef>
              <a:spcAft>
                <a:spcPts val="0"/>
              </a:spcAft>
              <a:buClr>
                <a:schemeClr val="dk1"/>
              </a:buClr>
              <a:buSzPts val="1800"/>
              <a:buChar char="•"/>
              <a:defRPr>
                <a:solidFill>
                  <a:schemeClr val="dk1"/>
                </a:solidFill>
              </a:defRPr>
            </a:lvl4pPr>
            <a:lvl5pPr marL="2286000" lvl="4" indent="-342900" algn="l">
              <a:lnSpc>
                <a:spcPct val="100000"/>
              </a:lnSpc>
              <a:spcBef>
                <a:spcPts val="600"/>
              </a:spcBef>
              <a:spcAft>
                <a:spcPts val="0"/>
              </a:spcAft>
              <a:buClr>
                <a:schemeClr val="dk1"/>
              </a:buClr>
              <a:buSzPts val="1800"/>
              <a:buChar char="•"/>
              <a:defRPr>
                <a:solidFill>
                  <a:schemeClr val="dk1"/>
                </a:solidFill>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3"/>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23"/>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6"/>
        <p:cNvGrpSpPr/>
        <p:nvPr/>
      </p:nvGrpSpPr>
      <p:grpSpPr>
        <a:xfrm>
          <a:off x="0" y="0"/>
          <a:ext cx="0" cy="0"/>
          <a:chOff x="0" y="0"/>
          <a:chExt cx="0" cy="0"/>
        </a:xfrm>
      </p:grpSpPr>
      <p:sp>
        <p:nvSpPr>
          <p:cNvPr id="57" name="Google Shape;57;p27"/>
          <p:cNvSpPr>
            <a:spLocks noGrp="1"/>
          </p:cNvSpPr>
          <p:nvPr>
            <p:ph type="pic" idx="2"/>
          </p:nvPr>
        </p:nvSpPr>
        <p:spPr>
          <a:xfrm>
            <a:off x="6325950" y="1169129"/>
            <a:ext cx="5510750" cy="4351338"/>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rgbClr val="092745"/>
              </a:buClr>
              <a:buSzPts val="3200"/>
              <a:buFont typeface="Arial"/>
              <a:buNone/>
              <a:defRPr sz="3200" b="0" i="0" u="none" strike="noStrike" cap="none">
                <a:solidFill>
                  <a:srgbClr val="092745"/>
                </a:solidFill>
                <a:latin typeface="Arial"/>
                <a:ea typeface="Arial"/>
                <a:cs typeface="Arial"/>
                <a:sym typeface="Arial"/>
              </a:defRPr>
            </a:lvl1pPr>
            <a:lvl2pPr marR="0" lvl="1" algn="l" rtl="0">
              <a:lnSpc>
                <a:spcPct val="100000"/>
              </a:lnSpc>
              <a:spcBef>
                <a:spcPts val="6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27"/>
          <p:cNvSpPr txBox="1">
            <a:spLocks noGrp="1"/>
          </p:cNvSpPr>
          <p:nvPr>
            <p:ph type="body" idx="1"/>
          </p:nvPr>
        </p:nvSpPr>
        <p:spPr>
          <a:xfrm>
            <a:off x="838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27"/>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27"/>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61"/>
        <p:cNvGrpSpPr/>
        <p:nvPr/>
      </p:nvGrpSpPr>
      <p:grpSpPr>
        <a:xfrm>
          <a:off x="0" y="0"/>
          <a:ext cx="0" cy="0"/>
          <a:chOff x="0" y="0"/>
          <a:chExt cx="0" cy="0"/>
        </a:xfrm>
      </p:grpSpPr>
      <p:sp>
        <p:nvSpPr>
          <p:cNvPr id="62" name="Google Shape;62;gddd4819c8a_0_154"/>
          <p:cNvSpPr/>
          <p:nvPr/>
        </p:nvSpPr>
        <p:spPr>
          <a:xfrm>
            <a:off x="0" y="6147896"/>
            <a:ext cx="12192000" cy="429300"/>
          </a:xfrm>
          <a:prstGeom prst="rect">
            <a:avLst/>
          </a:prstGeom>
          <a:solidFill>
            <a:srgbClr val="F2F2F2"/>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63" name="Google Shape;63;gddd4819c8a_0_154" descr="Picture 12"/>
          <p:cNvPicPr preferRelativeResize="0"/>
          <p:nvPr/>
        </p:nvPicPr>
        <p:blipFill rotWithShape="1">
          <a:blip r:embed="rId2" cstate="email">
            <a:alphaModFix amt="85000"/>
            <a:extLst>
              <a:ext uri="{28A0092B-C50C-407E-A947-70E740481C1C}">
                <a14:useLocalDpi xmlns:a14="http://schemas.microsoft.com/office/drawing/2010/main"/>
              </a:ext>
            </a:extLst>
          </a:blip>
          <a:srcRect/>
          <a:stretch/>
        </p:blipFill>
        <p:spPr>
          <a:xfrm>
            <a:off x="0" y="6495057"/>
            <a:ext cx="12192000" cy="364079"/>
          </a:xfrm>
          <a:prstGeom prst="rect">
            <a:avLst/>
          </a:prstGeom>
          <a:noFill/>
          <a:ln>
            <a:noFill/>
          </a:ln>
        </p:spPr>
      </p:pic>
      <p:pic>
        <p:nvPicPr>
          <p:cNvPr id="64" name="Google Shape;64;gddd4819c8a_0_154" descr="Picture 6"/>
          <p:cNvPicPr preferRelativeResize="0"/>
          <p:nvPr/>
        </p:nvPicPr>
        <p:blipFill rotWithShape="1">
          <a:blip r:embed="rId3" cstate="email">
            <a:alphaModFix amt="85000"/>
            <a:extLst>
              <a:ext uri="{28A0092B-C50C-407E-A947-70E740481C1C}">
                <a14:useLocalDpi xmlns:a14="http://schemas.microsoft.com/office/drawing/2010/main"/>
              </a:ext>
            </a:extLst>
          </a:blip>
          <a:srcRect/>
          <a:stretch/>
        </p:blipFill>
        <p:spPr>
          <a:xfrm>
            <a:off x="0" y="-2"/>
            <a:ext cx="6068813" cy="6147898"/>
          </a:xfrm>
          <a:prstGeom prst="rect">
            <a:avLst/>
          </a:prstGeom>
          <a:noFill/>
          <a:ln>
            <a:noFill/>
          </a:ln>
        </p:spPr>
      </p:pic>
      <p:sp>
        <p:nvSpPr>
          <p:cNvPr id="65" name="Google Shape;65;gddd4819c8a_0_154"/>
          <p:cNvSpPr txBox="1"/>
          <p:nvPr/>
        </p:nvSpPr>
        <p:spPr>
          <a:xfrm>
            <a:off x="6328107" y="290353"/>
            <a:ext cx="4168200" cy="831000"/>
          </a:xfrm>
          <a:prstGeom prst="rect">
            <a:avLst/>
          </a:prstGeom>
          <a:noFill/>
          <a:ln>
            <a:noFill/>
          </a:ln>
        </p:spPr>
        <p:txBody>
          <a:bodyPr spcFirstLastPara="1" wrap="square" lIns="45700" tIns="45700" rIns="45700" bIns="45700" anchor="t" anchorCtr="0">
            <a:spAutoFit/>
          </a:bodyPr>
          <a:lstStyle/>
          <a:p>
            <a:pPr marL="0" marR="0" lvl="0" indent="0" algn="l" rtl="0">
              <a:lnSpc>
                <a:spcPct val="114583"/>
              </a:lnSpc>
              <a:spcBef>
                <a:spcPts val="0"/>
              </a:spcBef>
              <a:spcAft>
                <a:spcPts val="0"/>
              </a:spcAft>
              <a:buClr>
                <a:srgbClr val="002060"/>
              </a:buClr>
              <a:buSzPts val="4800"/>
              <a:buFont typeface="Lato"/>
              <a:buNone/>
            </a:pPr>
            <a:r>
              <a:rPr lang="en-US" sz="4800" b="1" i="0" u="none" strike="noStrike" cap="none">
                <a:solidFill>
                  <a:srgbClr val="002060"/>
                </a:solidFill>
                <a:latin typeface="Lato"/>
                <a:ea typeface="Lato"/>
                <a:cs typeface="Lato"/>
                <a:sym typeface="Lato"/>
              </a:rPr>
              <a:t>Thank You!</a:t>
            </a:r>
            <a:endParaRPr sz="1400" b="0" i="0" u="none" strike="noStrike" cap="none">
              <a:solidFill>
                <a:srgbClr val="000000"/>
              </a:solidFill>
              <a:latin typeface="Arial"/>
              <a:ea typeface="Arial"/>
              <a:cs typeface="Arial"/>
              <a:sym typeface="Arial"/>
            </a:endParaRPr>
          </a:p>
        </p:txBody>
      </p:sp>
      <p:cxnSp>
        <p:nvCxnSpPr>
          <p:cNvPr id="66" name="Google Shape;66;gddd4819c8a_0_154"/>
          <p:cNvCxnSpPr/>
          <p:nvPr/>
        </p:nvCxnSpPr>
        <p:spPr>
          <a:xfrm rot="10800000">
            <a:off x="6403590" y="1063994"/>
            <a:ext cx="1227900" cy="0"/>
          </a:xfrm>
          <a:prstGeom prst="straightConnector1">
            <a:avLst/>
          </a:prstGeom>
          <a:noFill/>
          <a:ln w="19050" cap="flat" cmpd="sng">
            <a:solidFill>
              <a:srgbClr val="002060"/>
            </a:solidFill>
            <a:prstDash val="solid"/>
            <a:miter lim="8000"/>
            <a:headEnd type="none" w="sm" len="sm"/>
            <a:tailEnd type="none" w="sm" len="sm"/>
          </a:ln>
        </p:spPr>
      </p:cxnSp>
      <p:sp>
        <p:nvSpPr>
          <p:cNvPr id="67" name="Google Shape;67;gddd4819c8a_0_154"/>
          <p:cNvSpPr txBox="1"/>
          <p:nvPr/>
        </p:nvSpPr>
        <p:spPr>
          <a:xfrm>
            <a:off x="217238" y="184152"/>
            <a:ext cx="1700100" cy="17547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FFFFF"/>
              </a:buClr>
              <a:buSzPts val="5400"/>
              <a:buFont typeface="Times New Roman"/>
              <a:buNone/>
            </a:pPr>
            <a:r>
              <a:rPr lang="en-US" sz="5400" b="1" i="0" u="none" strike="noStrike" cap="none">
                <a:solidFill>
                  <a:srgbClr val="FFFFFF"/>
                </a:solidFill>
                <a:latin typeface="Times New Roman"/>
                <a:ea typeface="Times New Roman"/>
                <a:cs typeface="Times New Roman"/>
                <a:sym typeface="Times New Roman"/>
              </a:rPr>
              <a:t>OGC</a:t>
            </a:r>
            <a:endParaRPr sz="1400" b="0" i="0" u="none" strike="noStrike" cap="none">
              <a:solidFill>
                <a:srgbClr val="000000"/>
              </a:solidFill>
              <a:latin typeface="Arial"/>
              <a:ea typeface="Arial"/>
              <a:cs typeface="Arial"/>
              <a:sym typeface="Arial"/>
            </a:endParaRPr>
          </a:p>
        </p:txBody>
      </p:sp>
      <p:pic>
        <p:nvPicPr>
          <p:cNvPr id="68" name="Google Shape;68;gddd4819c8a_0_154" descr="Picture 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61702" y="3096747"/>
            <a:ext cx="439380" cy="439380"/>
          </a:xfrm>
          <a:prstGeom prst="rect">
            <a:avLst/>
          </a:prstGeom>
          <a:noFill/>
          <a:ln>
            <a:noFill/>
          </a:ln>
        </p:spPr>
      </p:pic>
      <p:pic>
        <p:nvPicPr>
          <p:cNvPr id="69" name="Google Shape;69;gddd4819c8a_0_154" descr="Picture 1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661705" y="4374326"/>
            <a:ext cx="394261" cy="394261"/>
          </a:xfrm>
          <a:prstGeom prst="rect">
            <a:avLst/>
          </a:prstGeom>
          <a:noFill/>
          <a:ln>
            <a:noFill/>
          </a:ln>
        </p:spPr>
      </p:pic>
      <p:sp>
        <p:nvSpPr>
          <p:cNvPr id="70" name="Google Shape;70;gddd4819c8a_0_154"/>
          <p:cNvSpPr txBox="1"/>
          <p:nvPr/>
        </p:nvSpPr>
        <p:spPr>
          <a:xfrm>
            <a:off x="11021328" y="6549163"/>
            <a:ext cx="762000" cy="276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b="0" i="0" u="none" strike="noStrike" cap="none">
                <a:solidFill>
                  <a:srgbClr val="F2F2F2"/>
                </a:solidFill>
                <a:latin typeface="Lato"/>
                <a:ea typeface="Lato"/>
                <a:cs typeface="Lato"/>
                <a:sym typeface="Lato"/>
              </a:rPr>
              <a:t>ogc.org  |</a:t>
            </a:r>
            <a:endParaRPr sz="1400" b="0" i="0" u="none" strike="noStrike" cap="none">
              <a:solidFill>
                <a:srgbClr val="000000"/>
              </a:solidFill>
              <a:latin typeface="Arial"/>
              <a:ea typeface="Arial"/>
              <a:cs typeface="Arial"/>
              <a:sym typeface="Arial"/>
            </a:endParaRPr>
          </a:p>
        </p:txBody>
      </p:sp>
      <p:pic>
        <p:nvPicPr>
          <p:cNvPr id="71" name="Google Shape;71;gddd4819c8a_0_154" descr="Picture 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16767" y="6517413"/>
            <a:ext cx="324582" cy="324585"/>
          </a:xfrm>
          <a:prstGeom prst="rect">
            <a:avLst/>
          </a:prstGeom>
          <a:noFill/>
          <a:ln>
            <a:noFill/>
          </a:ln>
        </p:spPr>
      </p:pic>
      <p:pic>
        <p:nvPicPr>
          <p:cNvPr id="72" name="Google Shape;72;gddd4819c8a_0_154" descr="Picture 11">
            <a:hlinkClick r:id="rId7"/>
          </p:cNvPr>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1051944" y="6109215"/>
            <a:ext cx="436506" cy="436509"/>
          </a:xfrm>
          <a:prstGeom prst="rect">
            <a:avLst/>
          </a:prstGeom>
          <a:noFill/>
          <a:ln>
            <a:noFill/>
          </a:ln>
        </p:spPr>
      </p:pic>
      <p:pic>
        <p:nvPicPr>
          <p:cNvPr id="73" name="Google Shape;73;gddd4819c8a_0_154" descr="Picture 12">
            <a:hlinkClick r:id="rId9"/>
          </p:cNvPr>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11475715" y="6022887"/>
            <a:ext cx="598017" cy="598017"/>
          </a:xfrm>
          <a:prstGeom prst="rect">
            <a:avLst/>
          </a:prstGeom>
          <a:noFill/>
          <a:ln>
            <a:noFill/>
          </a:ln>
        </p:spPr>
      </p:pic>
      <p:sp>
        <p:nvSpPr>
          <p:cNvPr id="74" name="Google Shape;74;gddd4819c8a_0_154"/>
          <p:cNvSpPr txBox="1">
            <a:spLocks noGrp="1"/>
          </p:cNvSpPr>
          <p:nvPr>
            <p:ph type="sldNum" idx="12"/>
          </p:nvPr>
        </p:nvSpPr>
        <p:spPr>
          <a:xfrm>
            <a:off x="11673127" y="6552954"/>
            <a:ext cx="273600" cy="276900"/>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1pPr>
            <a:lvl2pPr marL="0" marR="0" lvl="1"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2pPr>
            <a:lvl3pPr marL="0" marR="0" lvl="2"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3pPr>
            <a:lvl4pPr marL="0" marR="0" lvl="3"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4pPr>
            <a:lvl5pPr marL="0" marR="0" lvl="4"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5pPr>
            <a:lvl6pPr marL="0" marR="0" lvl="5"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6pPr>
            <a:lvl7pPr marL="0" marR="0" lvl="6"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7pPr>
            <a:lvl8pPr marL="0" marR="0" lvl="7"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8pPr>
            <a:lvl9pPr marL="0" marR="0" lvl="8" indent="0" algn="r" rtl="0">
              <a:lnSpc>
                <a:spcPct val="100000"/>
              </a:lnSpc>
              <a:spcBef>
                <a:spcPts val="0"/>
              </a:spcBef>
              <a:spcAft>
                <a:spcPts val="0"/>
              </a:spcAft>
              <a:buClr>
                <a:srgbClr val="F2F2F2"/>
              </a:buClr>
              <a:buSzPts val="1200"/>
              <a:buFont typeface="Lato"/>
              <a:buNone/>
              <a:defRPr sz="1200" b="0" i="0" u="none" strike="noStrike" cap="none">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p:nvPr/>
        </p:nvSpPr>
        <p:spPr>
          <a:xfrm>
            <a:off x="0" y="0"/>
            <a:ext cx="6370710" cy="6497258"/>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1;p19" descr="A picture containing person, man, using, water&#10;&#10;Description automatically generated"/>
          <p:cNvPicPr preferRelativeResize="0"/>
          <p:nvPr/>
        </p:nvPicPr>
        <p:blipFill rotWithShape="1">
          <a:blip r:embed="rId3">
            <a:alphaModFix amt="85000"/>
          </a:blip>
          <a:srcRect/>
          <a:stretch/>
        </p:blipFill>
        <p:spPr>
          <a:xfrm flipH="1">
            <a:off x="6370710" y="0"/>
            <a:ext cx="5821290" cy="6497258"/>
          </a:xfrm>
          <a:prstGeom prst="rect">
            <a:avLst/>
          </a:prstGeom>
          <a:noFill/>
          <a:ln>
            <a:noFill/>
          </a:ln>
        </p:spPr>
      </p:pic>
      <p:sp>
        <p:nvSpPr>
          <p:cNvPr id="12" name="Google Shape;12;p19"/>
          <p:cNvSpPr txBox="1"/>
          <p:nvPr/>
        </p:nvSpPr>
        <p:spPr>
          <a:xfrm>
            <a:off x="1290937" y="4502457"/>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rgbClr val="002060"/>
                </a:solidFill>
                <a:latin typeface="Lato"/>
                <a:ea typeface="Lato"/>
                <a:cs typeface="Lato"/>
                <a:sym typeface="Lato"/>
              </a:rPr>
              <a:t>F</a:t>
            </a:r>
            <a:r>
              <a:rPr lang="en-US" sz="1800" b="0" i="0" u="none" strike="noStrike" cap="none">
                <a:solidFill>
                  <a:srgbClr val="002060"/>
                </a:solidFill>
                <a:latin typeface="Lato"/>
                <a:ea typeface="Lato"/>
                <a:cs typeface="Lato"/>
                <a:sym typeface="Lato"/>
              </a:rPr>
              <a:t>indable</a:t>
            </a:r>
            <a:endParaRPr/>
          </a:p>
        </p:txBody>
      </p:sp>
      <p:sp>
        <p:nvSpPr>
          <p:cNvPr id="13" name="Google Shape;13;p19"/>
          <p:cNvSpPr txBox="1"/>
          <p:nvPr/>
        </p:nvSpPr>
        <p:spPr>
          <a:xfrm>
            <a:off x="9836205" y="5657802"/>
            <a:ext cx="1897167"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b="1">
                <a:solidFill>
                  <a:schemeClr val="lt1"/>
                </a:solidFill>
                <a:latin typeface="Times New Roman"/>
                <a:ea typeface="Times New Roman"/>
                <a:cs typeface="Times New Roman"/>
                <a:sym typeface="Times New Roman"/>
              </a:rPr>
              <a:t>OGC</a:t>
            </a:r>
            <a:endParaRPr/>
          </a:p>
        </p:txBody>
      </p:sp>
      <p:sp>
        <p:nvSpPr>
          <p:cNvPr id="14" name="Google Shape;14;p19"/>
          <p:cNvSpPr/>
          <p:nvPr/>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5" name="Google Shape;15;p19"/>
          <p:cNvSpPr/>
          <p:nvPr/>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 name="Google Shape;16;p19"/>
          <p:cNvSpPr/>
          <p:nvPr/>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7" name="Google Shape;17;p19"/>
          <p:cNvSpPr/>
          <p:nvPr/>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18" name="Google Shape;18;p19" descr="A picture containing drawing, light, clock&#10;&#10;Description automatically generat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114267" y="4456346"/>
            <a:ext cx="532289" cy="532289"/>
          </a:xfrm>
          <a:prstGeom prst="rect">
            <a:avLst/>
          </a:prstGeom>
          <a:noFill/>
          <a:ln>
            <a:noFill/>
          </a:ln>
        </p:spPr>
      </p:pic>
      <p:pic>
        <p:nvPicPr>
          <p:cNvPr id="19" name="Google Shape;19;p19" descr="A close up of a logo&#10;&#10;Description automatically generate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60536" y="4494683"/>
            <a:ext cx="465951" cy="465951"/>
          </a:xfrm>
          <a:prstGeom prst="rect">
            <a:avLst/>
          </a:prstGeom>
          <a:noFill/>
          <a:ln>
            <a:noFill/>
          </a:ln>
        </p:spPr>
      </p:pic>
      <p:pic>
        <p:nvPicPr>
          <p:cNvPr id="20" name="Google Shape;20;p19" descr="A close up of a logo&#10;&#10;Description automatically generated"/>
          <p:cNvPicPr preferRelativeResize="0"/>
          <p:nvPr/>
        </p:nvPicPr>
        <p:blipFill rotWithShape="1">
          <a:blip r:embed="rId6">
            <a:alphaModFix/>
          </a:blip>
          <a:srcRect/>
          <a:stretch/>
        </p:blipFill>
        <p:spPr>
          <a:xfrm>
            <a:off x="584892" y="5178394"/>
            <a:ext cx="612940" cy="612940"/>
          </a:xfrm>
          <a:prstGeom prst="rect">
            <a:avLst/>
          </a:prstGeom>
          <a:noFill/>
          <a:ln>
            <a:noFill/>
          </a:ln>
        </p:spPr>
      </p:pic>
      <p:pic>
        <p:nvPicPr>
          <p:cNvPr id="21" name="Google Shape;21;p19" descr="A picture containing drawing&#10;&#10;Description automatically generated"/>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065531" y="5202827"/>
            <a:ext cx="609600" cy="609600"/>
          </a:xfrm>
          <a:prstGeom prst="rect">
            <a:avLst/>
          </a:prstGeom>
          <a:noFill/>
          <a:ln>
            <a:noFill/>
          </a:ln>
        </p:spPr>
      </p:pic>
      <p:sp>
        <p:nvSpPr>
          <p:cNvPr id="22" name="Google Shape;22;p19"/>
          <p:cNvSpPr txBox="1"/>
          <p:nvPr/>
        </p:nvSpPr>
        <p:spPr>
          <a:xfrm>
            <a:off x="3751637" y="4531453"/>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A</a:t>
            </a:r>
            <a:r>
              <a:rPr lang="en-US" sz="1800">
                <a:solidFill>
                  <a:srgbClr val="002060"/>
                </a:solidFill>
                <a:latin typeface="Lato"/>
                <a:ea typeface="Lato"/>
                <a:cs typeface="Lato"/>
                <a:sym typeface="Lato"/>
              </a:rPr>
              <a:t>ccessible</a:t>
            </a:r>
            <a:endParaRPr/>
          </a:p>
        </p:txBody>
      </p:sp>
      <p:sp>
        <p:nvSpPr>
          <p:cNvPr id="23" name="Google Shape;23;p19"/>
          <p:cNvSpPr txBox="1"/>
          <p:nvPr/>
        </p:nvSpPr>
        <p:spPr>
          <a:xfrm>
            <a:off x="1288611" y="5300198"/>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I</a:t>
            </a:r>
            <a:r>
              <a:rPr lang="en-US" sz="1800">
                <a:solidFill>
                  <a:srgbClr val="002060"/>
                </a:solidFill>
                <a:latin typeface="Lato"/>
                <a:ea typeface="Lato"/>
                <a:cs typeface="Lato"/>
                <a:sym typeface="Lato"/>
              </a:rPr>
              <a:t>nteroperable</a:t>
            </a:r>
            <a:endParaRPr/>
          </a:p>
        </p:txBody>
      </p:sp>
      <p:sp>
        <p:nvSpPr>
          <p:cNvPr id="24" name="Google Shape;24;p19"/>
          <p:cNvSpPr txBox="1"/>
          <p:nvPr/>
        </p:nvSpPr>
        <p:spPr>
          <a:xfrm>
            <a:off x="3754625" y="5299592"/>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R</a:t>
            </a:r>
            <a:r>
              <a:rPr lang="en-US" sz="1800">
                <a:solidFill>
                  <a:srgbClr val="002060"/>
                </a:solidFill>
                <a:latin typeface="Lato"/>
                <a:ea typeface="Lato"/>
                <a:cs typeface="Lato"/>
                <a:sym typeface="Lato"/>
              </a:rPr>
              <a:t>eusable</a:t>
            </a:r>
            <a:endParaRPr sz="1800">
              <a:solidFill>
                <a:srgbClr val="002060"/>
              </a:solidFill>
              <a:latin typeface="Lato"/>
              <a:ea typeface="Lato"/>
              <a:cs typeface="Lato"/>
              <a:sym typeface="Lato"/>
            </a:endParaRPr>
          </a:p>
        </p:txBody>
      </p:sp>
      <p:sp>
        <p:nvSpPr>
          <p:cNvPr id="25" name="Google Shape;25;p19"/>
          <p:cNvSpPr/>
          <p:nvPr/>
        </p:nvSpPr>
        <p:spPr>
          <a:xfrm>
            <a:off x="0" y="3068852"/>
            <a:ext cx="6370711" cy="73215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19"/>
          <p:cNvSpPr txBox="1"/>
          <p:nvPr/>
        </p:nvSpPr>
        <p:spPr>
          <a:xfrm>
            <a:off x="153004" y="3142719"/>
            <a:ext cx="60081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Lato"/>
                <a:ea typeface="Lato"/>
                <a:cs typeface="Lato"/>
                <a:sym typeface="Lato"/>
              </a:rPr>
              <a:t>The world’s leading and comprehensive </a:t>
            </a:r>
            <a:br>
              <a:rPr lang="en-US" sz="1800" b="1">
                <a:solidFill>
                  <a:srgbClr val="002060"/>
                </a:solidFill>
                <a:latin typeface="Lato"/>
                <a:ea typeface="Lato"/>
                <a:cs typeface="Lato"/>
                <a:sym typeface="Lato"/>
              </a:rPr>
            </a:br>
            <a:r>
              <a:rPr lang="en-US" sz="1800" b="1">
                <a:solidFill>
                  <a:srgbClr val="002060"/>
                </a:solidFill>
                <a:latin typeface="Lato"/>
                <a:ea typeface="Lato"/>
                <a:cs typeface="Lato"/>
                <a:sym typeface="Lato"/>
              </a:rPr>
              <a:t>community of experts making location information:</a:t>
            </a:r>
            <a:endParaRPr sz="1800" b="1">
              <a:solidFill>
                <a:srgbClr val="002060"/>
              </a:solidFill>
              <a:latin typeface="Lato"/>
              <a:ea typeface="Lato"/>
              <a:cs typeface="Lato"/>
              <a:sym typeface="Lato"/>
            </a:endParaRPr>
          </a:p>
        </p:txBody>
      </p:sp>
      <p:sp>
        <p:nvSpPr>
          <p:cNvPr id="27" name="Google Shape;27;p19"/>
          <p:cNvSpPr txBox="1"/>
          <p:nvPr/>
        </p:nvSpPr>
        <p:spPr>
          <a:xfrm>
            <a:off x="11560254" y="5795401"/>
            <a:ext cx="3003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id="28" name="Google Shape;28;p19" descr="A picture containing building, outdoor, light, city&#10;&#10;Description automatically generated"/>
          <p:cNvPicPr preferRelativeResize="0"/>
          <p:nvPr/>
        </p:nvPicPr>
        <p:blipFill rotWithShape="1">
          <a:blip r:embed="rId8">
            <a:alphaModFix amt="85000"/>
          </a:blip>
          <a:srcRect/>
          <a:stretch/>
        </p:blipFill>
        <p:spPr>
          <a:xfrm>
            <a:off x="0" y="6495059"/>
            <a:ext cx="12192000" cy="364077"/>
          </a:xfrm>
          <a:prstGeom prst="rect">
            <a:avLst/>
          </a:prstGeom>
          <a:noFill/>
          <a:ln>
            <a:noFill/>
          </a:ln>
        </p:spPr>
      </p:pic>
      <p:sp>
        <p:nvSpPr>
          <p:cNvPr id="29" name="Google Shape;29;p19"/>
          <p:cNvSpPr txBox="1"/>
          <p:nvPr/>
        </p:nvSpPr>
        <p:spPr>
          <a:xfrm>
            <a:off x="10975609" y="6549164"/>
            <a:ext cx="8534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a:solidFill>
                  <a:srgbClr val="F2F2F2"/>
                </a:solidFill>
                <a:latin typeface="Lato"/>
                <a:ea typeface="Lato"/>
                <a:cs typeface="Lato"/>
                <a:sym typeface="Lato"/>
              </a:rPr>
              <a:t>ogc.org  |</a:t>
            </a:r>
            <a:endParaRPr/>
          </a:p>
        </p:txBody>
      </p:sp>
      <p:sp>
        <p:nvSpPr>
          <p:cNvPr id="30" name="Google Shape;30;p19"/>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F2F2F2"/>
                </a:solidFill>
                <a:latin typeface="Lato"/>
                <a:ea typeface="Lato"/>
                <a:cs typeface="Lato"/>
                <a:sym typeface="Lato"/>
              </a:defRPr>
            </a:lvl1pPr>
            <a:lvl2pPr marL="0" marR="0" lvl="1" indent="0" algn="r" rtl="0">
              <a:spcBef>
                <a:spcPts val="0"/>
              </a:spcBef>
              <a:buNone/>
              <a:defRPr sz="1200" b="0" u="none">
                <a:solidFill>
                  <a:srgbClr val="F2F2F2"/>
                </a:solidFill>
                <a:latin typeface="Lato"/>
                <a:ea typeface="Lato"/>
                <a:cs typeface="Lato"/>
                <a:sym typeface="Lato"/>
              </a:defRPr>
            </a:lvl2pPr>
            <a:lvl3pPr marL="0" marR="0" lvl="2" indent="0" algn="r" rtl="0">
              <a:spcBef>
                <a:spcPts val="0"/>
              </a:spcBef>
              <a:buNone/>
              <a:defRPr sz="1200" b="0" u="none">
                <a:solidFill>
                  <a:srgbClr val="F2F2F2"/>
                </a:solidFill>
                <a:latin typeface="Lato"/>
                <a:ea typeface="Lato"/>
                <a:cs typeface="Lato"/>
                <a:sym typeface="Lato"/>
              </a:defRPr>
            </a:lvl3pPr>
            <a:lvl4pPr marL="0" marR="0" lvl="3" indent="0" algn="r" rtl="0">
              <a:spcBef>
                <a:spcPts val="0"/>
              </a:spcBef>
              <a:buNone/>
              <a:defRPr sz="1200" b="0" u="none">
                <a:solidFill>
                  <a:srgbClr val="F2F2F2"/>
                </a:solidFill>
                <a:latin typeface="Lato"/>
                <a:ea typeface="Lato"/>
                <a:cs typeface="Lato"/>
                <a:sym typeface="Lato"/>
              </a:defRPr>
            </a:lvl4pPr>
            <a:lvl5pPr marL="0" marR="0" lvl="4" indent="0" algn="r" rtl="0">
              <a:spcBef>
                <a:spcPts val="0"/>
              </a:spcBef>
              <a:buNone/>
              <a:defRPr sz="1200" b="0" u="none">
                <a:solidFill>
                  <a:srgbClr val="F2F2F2"/>
                </a:solidFill>
                <a:latin typeface="Lato"/>
                <a:ea typeface="Lato"/>
                <a:cs typeface="Lato"/>
                <a:sym typeface="Lato"/>
              </a:defRPr>
            </a:lvl5pPr>
            <a:lvl6pPr marL="0" marR="0" lvl="5" indent="0" algn="r" rtl="0">
              <a:spcBef>
                <a:spcPts val="0"/>
              </a:spcBef>
              <a:buNone/>
              <a:defRPr sz="1200" b="0" u="none">
                <a:solidFill>
                  <a:srgbClr val="F2F2F2"/>
                </a:solidFill>
                <a:latin typeface="Lato"/>
                <a:ea typeface="Lato"/>
                <a:cs typeface="Lato"/>
                <a:sym typeface="Lato"/>
              </a:defRPr>
            </a:lvl6pPr>
            <a:lvl7pPr marL="0" marR="0" lvl="6" indent="0" algn="r" rtl="0">
              <a:spcBef>
                <a:spcPts val="0"/>
              </a:spcBef>
              <a:buNone/>
              <a:defRPr sz="1200" b="0" u="none">
                <a:solidFill>
                  <a:srgbClr val="F2F2F2"/>
                </a:solidFill>
                <a:latin typeface="Lato"/>
                <a:ea typeface="Lato"/>
                <a:cs typeface="Lato"/>
                <a:sym typeface="Lato"/>
              </a:defRPr>
            </a:lvl7pPr>
            <a:lvl8pPr marL="0" marR="0" lvl="7" indent="0" algn="r" rtl="0">
              <a:spcBef>
                <a:spcPts val="0"/>
              </a:spcBef>
              <a:buNone/>
              <a:defRPr sz="1200" b="0" u="none">
                <a:solidFill>
                  <a:srgbClr val="F2F2F2"/>
                </a:solidFill>
                <a:latin typeface="Lato"/>
                <a:ea typeface="Lato"/>
                <a:cs typeface="Lato"/>
                <a:sym typeface="Lato"/>
              </a:defRPr>
            </a:lvl8pPr>
            <a:lvl9pPr marL="0" marR="0" lvl="8" indent="0" algn="r" rtl="0">
              <a:spcBef>
                <a:spcPts val="0"/>
              </a:spcBef>
              <a:buNone/>
              <a:defRPr sz="1200" b="0" u="none">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19" descr="A picture containing building, drawing, window&#10;&#10;Description automatically generated"/>
          <p:cNvPicPr preferRelativeResize="0"/>
          <p:nvPr/>
        </p:nvPicPr>
        <p:blipFill rotWithShape="1">
          <a:blip r:embed="rId9">
            <a:alphaModFix/>
          </a:blip>
          <a:srcRect/>
          <a:stretch/>
        </p:blipFill>
        <p:spPr>
          <a:xfrm>
            <a:off x="316768" y="6517414"/>
            <a:ext cx="324582" cy="324582"/>
          </a:xfrm>
          <a:prstGeom prst="rect">
            <a:avLst/>
          </a:prstGeom>
          <a:noFill/>
          <a:ln>
            <a:noFill/>
          </a:ln>
        </p:spPr>
      </p:pic>
      <p:sp>
        <p:nvSpPr>
          <p:cNvPr id="32" name="Google Shape;32;p19"/>
          <p:cNvSpPr/>
          <p:nvPr/>
        </p:nvSpPr>
        <p:spPr>
          <a:xfrm>
            <a:off x="584892" y="6551206"/>
            <a:ext cx="325754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a:solidFill>
                  <a:srgbClr val="F2F2F2"/>
                </a:solidFill>
                <a:latin typeface="Lato"/>
                <a:ea typeface="Lato"/>
                <a:cs typeface="Lato"/>
                <a:sym typeface="Lato"/>
              </a:rPr>
              <a:t>Copyright © 2021 Open Geospatial Consortium</a:t>
            </a:r>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pic>
        <p:nvPicPr>
          <p:cNvPr id="35" name="Google Shape;35;p21" descr="A picture containing building, outdoor, light, city&#10;&#10;Description automatically generated"/>
          <p:cNvPicPr preferRelativeResize="0"/>
          <p:nvPr/>
        </p:nvPicPr>
        <p:blipFill rotWithShape="1">
          <a:blip r:embed="rId6">
            <a:alphaModFix amt="85000"/>
          </a:blip>
          <a:srcRect/>
          <a:stretch/>
        </p:blipFill>
        <p:spPr>
          <a:xfrm>
            <a:off x="0" y="833"/>
            <a:ext cx="12192000" cy="951172"/>
          </a:xfrm>
          <a:prstGeom prst="rect">
            <a:avLst/>
          </a:prstGeom>
          <a:noFill/>
          <a:ln>
            <a:noFill/>
          </a:ln>
        </p:spPr>
      </p:pic>
      <p:pic>
        <p:nvPicPr>
          <p:cNvPr id="36" name="Google Shape;36;p21" descr="A picture containing building, outdoor, light, city&#10;&#10;Description automatically generated"/>
          <p:cNvPicPr preferRelativeResize="0"/>
          <p:nvPr/>
        </p:nvPicPr>
        <p:blipFill rotWithShape="1">
          <a:blip r:embed="rId7">
            <a:alphaModFix amt="85000"/>
          </a:blip>
          <a:srcRect/>
          <a:stretch/>
        </p:blipFill>
        <p:spPr>
          <a:xfrm>
            <a:off x="0" y="6495059"/>
            <a:ext cx="12192000" cy="364077"/>
          </a:xfrm>
          <a:prstGeom prst="rect">
            <a:avLst/>
          </a:prstGeom>
          <a:noFill/>
          <a:ln>
            <a:noFill/>
          </a:ln>
        </p:spPr>
      </p:pic>
      <p:sp>
        <p:nvSpPr>
          <p:cNvPr id="37" name="Google Shape;37;p21"/>
          <p:cNvSpPr txBox="1">
            <a:spLocks noGrp="1"/>
          </p:cNvSpPr>
          <p:nvPr>
            <p:ph type="body" idx="1"/>
          </p:nvPr>
        </p:nvSpPr>
        <p:spPr>
          <a:xfrm>
            <a:off x="334107" y="11628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21"/>
          <p:cNvSpPr txBox="1"/>
          <p:nvPr/>
        </p:nvSpPr>
        <p:spPr>
          <a:xfrm>
            <a:off x="10575181" y="31837"/>
            <a:ext cx="1429466"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000" b="1">
                <a:solidFill>
                  <a:schemeClr val="lt1"/>
                </a:solidFill>
                <a:latin typeface="Times New Roman"/>
                <a:ea typeface="Times New Roman"/>
                <a:cs typeface="Times New Roman"/>
                <a:sym typeface="Times New Roman"/>
              </a:rPr>
              <a:t>OGC</a:t>
            </a:r>
            <a:endParaRPr/>
          </a:p>
        </p:txBody>
      </p:sp>
      <p:sp>
        <p:nvSpPr>
          <p:cNvPr id="39" name="Google Shape;39;p21"/>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2F2F2"/>
              </a:buClr>
              <a:buSzPts val="3600"/>
              <a:buFont typeface="Lato"/>
              <a:buNone/>
              <a:defRPr sz="3600" b="1" i="0" u="none" strike="noStrike" cap="none">
                <a:solidFill>
                  <a:srgbClr val="F2F2F2"/>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21"/>
          <p:cNvSpPr txBox="1"/>
          <p:nvPr/>
        </p:nvSpPr>
        <p:spPr>
          <a:xfrm>
            <a:off x="10975609" y="6549164"/>
            <a:ext cx="8534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a:solidFill>
                  <a:srgbClr val="F2F2F2"/>
                </a:solidFill>
                <a:latin typeface="Lato"/>
                <a:ea typeface="Lato"/>
                <a:cs typeface="Lato"/>
                <a:sym typeface="Lato"/>
              </a:rPr>
              <a:t>ogc.org  |</a:t>
            </a:r>
            <a:endParaRPr/>
          </a:p>
        </p:txBody>
      </p:sp>
      <p:sp>
        <p:nvSpPr>
          <p:cNvPr id="41" name="Google Shape;41;p21"/>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a:solidFill>
                  <a:srgbClr val="F2F2F2"/>
                </a:solidFill>
                <a:latin typeface="Lato"/>
                <a:ea typeface="Lato"/>
                <a:cs typeface="Lato"/>
                <a:sym typeface="Lato"/>
              </a:defRPr>
            </a:lvl1pPr>
            <a:lvl2pPr marL="0" marR="0" lvl="1" indent="0" algn="r" rtl="0">
              <a:spcBef>
                <a:spcPts val="0"/>
              </a:spcBef>
              <a:buNone/>
              <a:defRPr sz="1200" b="0">
                <a:solidFill>
                  <a:srgbClr val="F2F2F2"/>
                </a:solidFill>
                <a:latin typeface="Lato"/>
                <a:ea typeface="Lato"/>
                <a:cs typeface="Lato"/>
                <a:sym typeface="Lato"/>
              </a:defRPr>
            </a:lvl2pPr>
            <a:lvl3pPr marL="0" marR="0" lvl="2" indent="0" algn="r" rtl="0">
              <a:spcBef>
                <a:spcPts val="0"/>
              </a:spcBef>
              <a:buNone/>
              <a:defRPr sz="1200" b="0">
                <a:solidFill>
                  <a:srgbClr val="F2F2F2"/>
                </a:solidFill>
                <a:latin typeface="Lato"/>
                <a:ea typeface="Lato"/>
                <a:cs typeface="Lato"/>
                <a:sym typeface="Lato"/>
              </a:defRPr>
            </a:lvl3pPr>
            <a:lvl4pPr marL="0" marR="0" lvl="3" indent="0" algn="r" rtl="0">
              <a:spcBef>
                <a:spcPts val="0"/>
              </a:spcBef>
              <a:buNone/>
              <a:defRPr sz="1200" b="0">
                <a:solidFill>
                  <a:srgbClr val="F2F2F2"/>
                </a:solidFill>
                <a:latin typeface="Lato"/>
                <a:ea typeface="Lato"/>
                <a:cs typeface="Lato"/>
                <a:sym typeface="Lato"/>
              </a:defRPr>
            </a:lvl4pPr>
            <a:lvl5pPr marL="0" marR="0" lvl="4" indent="0" algn="r" rtl="0">
              <a:spcBef>
                <a:spcPts val="0"/>
              </a:spcBef>
              <a:buNone/>
              <a:defRPr sz="1200" b="0">
                <a:solidFill>
                  <a:srgbClr val="F2F2F2"/>
                </a:solidFill>
                <a:latin typeface="Lato"/>
                <a:ea typeface="Lato"/>
                <a:cs typeface="Lato"/>
                <a:sym typeface="Lato"/>
              </a:defRPr>
            </a:lvl5pPr>
            <a:lvl6pPr marL="0" marR="0" lvl="5" indent="0" algn="r" rtl="0">
              <a:spcBef>
                <a:spcPts val="0"/>
              </a:spcBef>
              <a:buNone/>
              <a:defRPr sz="1200" b="0">
                <a:solidFill>
                  <a:srgbClr val="F2F2F2"/>
                </a:solidFill>
                <a:latin typeface="Lato"/>
                <a:ea typeface="Lato"/>
                <a:cs typeface="Lato"/>
                <a:sym typeface="Lato"/>
              </a:defRPr>
            </a:lvl6pPr>
            <a:lvl7pPr marL="0" marR="0" lvl="6" indent="0" algn="r" rtl="0">
              <a:spcBef>
                <a:spcPts val="0"/>
              </a:spcBef>
              <a:buNone/>
              <a:defRPr sz="1200" b="0">
                <a:solidFill>
                  <a:srgbClr val="F2F2F2"/>
                </a:solidFill>
                <a:latin typeface="Lato"/>
                <a:ea typeface="Lato"/>
                <a:cs typeface="Lato"/>
                <a:sym typeface="Lato"/>
              </a:defRPr>
            </a:lvl7pPr>
            <a:lvl8pPr marL="0" marR="0" lvl="7" indent="0" algn="r" rtl="0">
              <a:spcBef>
                <a:spcPts val="0"/>
              </a:spcBef>
              <a:buNone/>
              <a:defRPr sz="1200" b="0">
                <a:solidFill>
                  <a:srgbClr val="F2F2F2"/>
                </a:solidFill>
                <a:latin typeface="Lato"/>
                <a:ea typeface="Lato"/>
                <a:cs typeface="Lato"/>
                <a:sym typeface="Lato"/>
              </a:defRPr>
            </a:lvl8pPr>
            <a:lvl9pPr marL="0" marR="0" lvl="8" indent="0" algn="r" rtl="0">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21" descr="A picture containing building, drawing, window&#10;&#10;Description automatically generated"/>
          <p:cNvPicPr preferRelativeResize="0"/>
          <p:nvPr/>
        </p:nvPicPr>
        <p:blipFill rotWithShape="1">
          <a:blip r:embed="rId8">
            <a:alphaModFix/>
          </a:blip>
          <a:srcRect/>
          <a:stretch/>
        </p:blipFill>
        <p:spPr>
          <a:xfrm>
            <a:off x="316768" y="6517414"/>
            <a:ext cx="324582" cy="3245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hyperlink" Target="https://ogc.secure-dimensions.com/kms" TargetMode="External"/><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ogcmeet.org/"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build.geoserver.org/geoserver/2.20.x/geoserver-2.20.x-latest-war.zip" TargetMode="External"/><Relationship Id="rId2" Type="http://schemas.openxmlformats.org/officeDocument/2006/relationships/hyperlink" Target="https://build.geoserver.org/geoserver/2.20.x/" TargetMode="External"/><Relationship Id="rId1" Type="http://schemas.openxmlformats.org/officeDocument/2006/relationships/slideLayout" Target="../slideLayouts/slideLayout3.xml"/><Relationship Id="rId4" Type="http://schemas.openxmlformats.org/officeDocument/2006/relationships/hyperlink" Target="https://github.com/securedimensions/geoserver-geopackage-encryption-plugin.git"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7.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tiff"/></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ogc.secure-dimensions.com/dcs/token-app/"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7.png"/><Relationship Id="rId7" Type="http://schemas.openxmlformats.org/officeDocument/2006/relationships/image" Target="../media/image2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2.tiff"/><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ogc.secure-dimensions.com/geoserver-dp/api" TargetMode="External"/><Relationship Id="rId2" Type="http://schemas.openxmlformats.org/officeDocument/2006/relationships/image" Target="../media/image52.tif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ogc.secure-dimensions.com/kms/developers#/DEK/getKeyById"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hyperlink" Target="https://ogc.secure-dimensions.com/kms/developers#/DEK/getKeyById"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ogc.secure-dimensions.com/kms/developers#/DEK/getKeyById"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8.tiff"/><Relationship Id="rId4" Type="http://schemas.openxmlformats.org/officeDocument/2006/relationships/image" Target="../media/image42.tiff"/></Relationships>
</file>

<file path=ppt/slides/_rels/slide34.xml.rels><?xml version="1.0" encoding="UTF-8" standalone="yes"?>
<Relationships xmlns="http://schemas.openxmlformats.org/package/2006/relationships"><Relationship Id="rId3" Type="http://schemas.openxmlformats.org/officeDocument/2006/relationships/image" Target="../media/image28.tiff"/><Relationship Id="rId7"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mailto:info@ogc.org"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mailto:am@secure-dimensions.d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9.png"/><Relationship Id="rId4" Type="http://schemas.openxmlformats.org/officeDocument/2006/relationships/image" Target="../media/image28.tiff"/></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ogc.secure-dimensions.com/geoserver-dp/api/" TargetMode="Externa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p:nvPr/>
        </p:nvSpPr>
        <p:spPr>
          <a:xfrm>
            <a:off x="137671" y="0"/>
            <a:ext cx="6217800" cy="2062063"/>
          </a:xfrm>
          <a:prstGeom prst="rect">
            <a:avLst/>
          </a:prstGeom>
          <a:noFill/>
          <a:ln>
            <a:noFill/>
          </a:ln>
        </p:spPr>
        <p:txBody>
          <a:bodyPr spcFirstLastPara="1" wrap="square" lIns="91425" tIns="45700" rIns="91425" bIns="45700" anchor="t" anchorCtr="0">
            <a:spAutoFit/>
          </a:bodyPr>
          <a:lstStyle/>
          <a:p>
            <a:pPr lvl="0"/>
            <a:r>
              <a:rPr lang="en-GB" sz="3200" b="1" dirty="0"/>
              <a:t>Secure GeoPackage</a:t>
            </a:r>
          </a:p>
          <a:p>
            <a:pPr lvl="0"/>
            <a:endParaRPr lang="en-GB" sz="3200" b="1" dirty="0"/>
          </a:p>
          <a:p>
            <a:pPr lvl="0"/>
            <a:r>
              <a:rPr lang="en-GB" sz="3200" dirty="0"/>
              <a:t>Andreas Matheus </a:t>
            </a:r>
          </a:p>
          <a:p>
            <a:pPr lvl="0"/>
            <a:r>
              <a:rPr lang="en-GB" sz="3200" dirty="0"/>
              <a:t>(Secure Dimensions)</a:t>
            </a:r>
          </a:p>
        </p:txBody>
      </p:sp>
      <p:sp>
        <p:nvSpPr>
          <p:cNvPr id="86" name="Google Shape;86;p1"/>
          <p:cNvSpPr txBox="1"/>
          <p:nvPr/>
        </p:nvSpPr>
        <p:spPr>
          <a:xfrm>
            <a:off x="153003" y="2348069"/>
            <a:ext cx="6217708"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002060"/>
                </a:solidFill>
                <a:latin typeface="Lato"/>
                <a:sym typeface="Lato"/>
              </a:rPr>
              <a:t>OGC Disaster Pilot 2021</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60B565-7E4F-3244-AC5D-1AE115C21B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
        <p:nvSpPr>
          <p:cNvPr id="4" name="Title 3">
            <a:extLst>
              <a:ext uri="{FF2B5EF4-FFF2-40B4-BE49-F238E27FC236}">
                <a16:creationId xmlns:a16="http://schemas.microsoft.com/office/drawing/2014/main" id="{22F652E8-43AE-EB46-AE4F-F1F40E7F7E07}"/>
              </a:ext>
            </a:extLst>
          </p:cNvPr>
          <p:cNvSpPr>
            <a:spLocks noGrp="1"/>
          </p:cNvSpPr>
          <p:nvPr>
            <p:ph type="title"/>
          </p:nvPr>
        </p:nvSpPr>
        <p:spPr/>
        <p:txBody>
          <a:bodyPr/>
          <a:lstStyle/>
          <a:p>
            <a:r>
              <a:rPr lang="en-US" dirty="0"/>
              <a:t>Demonstration – PHASE II + III</a:t>
            </a:r>
          </a:p>
        </p:txBody>
      </p:sp>
      <p:pic>
        <p:nvPicPr>
          <p:cNvPr id="5" name="Picture 4">
            <a:extLst>
              <a:ext uri="{FF2B5EF4-FFF2-40B4-BE49-F238E27FC236}">
                <a16:creationId xmlns:a16="http://schemas.microsoft.com/office/drawing/2014/main" id="{51D4A72A-17D9-5F4B-992E-3759BD8B565A}"/>
              </a:ext>
            </a:extLst>
          </p:cNvPr>
          <p:cNvPicPr>
            <a:picLocks noChangeAspect="1"/>
          </p:cNvPicPr>
          <p:nvPr/>
        </p:nvPicPr>
        <p:blipFill>
          <a:blip r:embed="rId2"/>
          <a:stretch>
            <a:fillRect/>
          </a:stretch>
        </p:blipFill>
        <p:spPr>
          <a:xfrm>
            <a:off x="102637" y="958069"/>
            <a:ext cx="8985380" cy="5715583"/>
          </a:xfrm>
          <a:prstGeom prst="rect">
            <a:avLst/>
          </a:prstGeom>
        </p:spPr>
      </p:pic>
      <p:cxnSp>
        <p:nvCxnSpPr>
          <p:cNvPr id="7" name="Straight Arrow Connector 6">
            <a:extLst>
              <a:ext uri="{FF2B5EF4-FFF2-40B4-BE49-F238E27FC236}">
                <a16:creationId xmlns:a16="http://schemas.microsoft.com/office/drawing/2014/main" id="{3F55112C-3113-194C-8D3F-00280D89BD98}"/>
              </a:ext>
            </a:extLst>
          </p:cNvPr>
          <p:cNvCxnSpPr/>
          <p:nvPr/>
        </p:nvCxnSpPr>
        <p:spPr>
          <a:xfrm>
            <a:off x="7203233" y="1595535"/>
            <a:ext cx="2351314" cy="233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F65282F-2304-834C-9A6F-CC3C120DFE13}"/>
              </a:ext>
            </a:extLst>
          </p:cNvPr>
          <p:cNvSpPr txBox="1"/>
          <p:nvPr/>
        </p:nvSpPr>
        <p:spPr>
          <a:xfrm>
            <a:off x="9146013" y="1987421"/>
            <a:ext cx="2800767" cy="523220"/>
          </a:xfrm>
          <a:prstGeom prst="rect">
            <a:avLst/>
          </a:prstGeom>
          <a:noFill/>
        </p:spPr>
        <p:txBody>
          <a:bodyPr wrap="none" rtlCol="0">
            <a:spAutoFit/>
          </a:bodyPr>
          <a:lstStyle/>
          <a:p>
            <a:r>
              <a:rPr lang="en-US" dirty="0"/>
              <a:t>1. Run as user Andreas Matheus</a:t>
            </a:r>
          </a:p>
          <a:p>
            <a:r>
              <a:rPr lang="en-US" dirty="0"/>
              <a:t>=&gt; Success</a:t>
            </a:r>
          </a:p>
        </p:txBody>
      </p:sp>
      <p:sp>
        <p:nvSpPr>
          <p:cNvPr id="9" name="TextBox 8">
            <a:extLst>
              <a:ext uri="{FF2B5EF4-FFF2-40B4-BE49-F238E27FC236}">
                <a16:creationId xmlns:a16="http://schemas.microsoft.com/office/drawing/2014/main" id="{2CDD9EEE-ED43-8B48-A1D2-D9D052DB7646}"/>
              </a:ext>
            </a:extLst>
          </p:cNvPr>
          <p:cNvSpPr txBox="1"/>
          <p:nvPr/>
        </p:nvSpPr>
        <p:spPr>
          <a:xfrm>
            <a:off x="9146012" y="2733710"/>
            <a:ext cx="2731838" cy="523220"/>
          </a:xfrm>
          <a:prstGeom prst="rect">
            <a:avLst/>
          </a:prstGeom>
          <a:noFill/>
        </p:spPr>
        <p:txBody>
          <a:bodyPr wrap="none" rtlCol="0">
            <a:spAutoFit/>
          </a:bodyPr>
          <a:lstStyle/>
          <a:p>
            <a:r>
              <a:rPr lang="en-US" dirty="0"/>
              <a:t>2. Run as user Long John Silver</a:t>
            </a:r>
          </a:p>
          <a:p>
            <a:r>
              <a:rPr lang="en-US" dirty="0"/>
              <a:t>=&gt; Error (not yet enabled)</a:t>
            </a:r>
          </a:p>
        </p:txBody>
      </p:sp>
      <p:cxnSp>
        <p:nvCxnSpPr>
          <p:cNvPr id="10" name="Straight Arrow Connector 9">
            <a:extLst>
              <a:ext uri="{FF2B5EF4-FFF2-40B4-BE49-F238E27FC236}">
                <a16:creationId xmlns:a16="http://schemas.microsoft.com/office/drawing/2014/main" id="{E1B0B9C1-FE97-594C-813B-880734A61C1E}"/>
              </a:ext>
            </a:extLst>
          </p:cNvPr>
          <p:cNvCxnSpPr>
            <a:cxnSpLocks/>
          </p:cNvCxnSpPr>
          <p:nvPr/>
        </p:nvCxnSpPr>
        <p:spPr>
          <a:xfrm>
            <a:off x="7203233" y="1595535"/>
            <a:ext cx="1884784" cy="1203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A9B2961-2FCD-CA47-A98C-345AC172AE0A}"/>
              </a:ext>
            </a:extLst>
          </p:cNvPr>
          <p:cNvPicPr>
            <a:picLocks noChangeAspect="1"/>
          </p:cNvPicPr>
          <p:nvPr/>
        </p:nvPicPr>
        <p:blipFill>
          <a:blip r:embed="rId3"/>
          <a:stretch>
            <a:fillRect/>
          </a:stretch>
        </p:blipFill>
        <p:spPr>
          <a:xfrm>
            <a:off x="9146012" y="2490115"/>
            <a:ext cx="2882927" cy="168757"/>
          </a:xfrm>
          <a:prstGeom prst="rect">
            <a:avLst/>
          </a:prstGeom>
        </p:spPr>
      </p:pic>
      <p:pic>
        <p:nvPicPr>
          <p:cNvPr id="14" name="Picture 13">
            <a:extLst>
              <a:ext uri="{FF2B5EF4-FFF2-40B4-BE49-F238E27FC236}">
                <a16:creationId xmlns:a16="http://schemas.microsoft.com/office/drawing/2014/main" id="{77F6704E-AD1E-834E-8678-9B50137DA181}"/>
              </a:ext>
            </a:extLst>
          </p:cNvPr>
          <p:cNvPicPr>
            <a:picLocks noChangeAspect="1"/>
          </p:cNvPicPr>
          <p:nvPr/>
        </p:nvPicPr>
        <p:blipFill>
          <a:blip r:embed="rId4"/>
          <a:stretch>
            <a:fillRect/>
          </a:stretch>
        </p:blipFill>
        <p:spPr>
          <a:xfrm>
            <a:off x="9146012" y="3331768"/>
            <a:ext cx="2351314" cy="258860"/>
          </a:xfrm>
          <a:prstGeom prst="rect">
            <a:avLst/>
          </a:prstGeom>
        </p:spPr>
      </p:pic>
      <p:sp>
        <p:nvSpPr>
          <p:cNvPr id="15" name="TextBox 14">
            <a:extLst>
              <a:ext uri="{FF2B5EF4-FFF2-40B4-BE49-F238E27FC236}">
                <a16:creationId xmlns:a16="http://schemas.microsoft.com/office/drawing/2014/main" id="{61BFD03B-4B01-3140-BD64-BC760CBA6FE0}"/>
              </a:ext>
            </a:extLst>
          </p:cNvPr>
          <p:cNvSpPr txBox="1"/>
          <p:nvPr/>
        </p:nvSpPr>
        <p:spPr>
          <a:xfrm>
            <a:off x="9158434" y="3780048"/>
            <a:ext cx="2870505" cy="523220"/>
          </a:xfrm>
          <a:prstGeom prst="rect">
            <a:avLst/>
          </a:prstGeom>
          <a:noFill/>
        </p:spPr>
        <p:txBody>
          <a:bodyPr wrap="square" rtlCol="0">
            <a:spAutoFit/>
          </a:bodyPr>
          <a:lstStyle/>
          <a:p>
            <a:r>
              <a:rPr lang="en-US" dirty="0"/>
              <a:t>3. Add user Long John Silver to the key via KMS (next slide)</a:t>
            </a:r>
          </a:p>
        </p:txBody>
      </p:sp>
      <p:sp>
        <p:nvSpPr>
          <p:cNvPr id="16" name="TextBox 15">
            <a:extLst>
              <a:ext uri="{FF2B5EF4-FFF2-40B4-BE49-F238E27FC236}">
                <a16:creationId xmlns:a16="http://schemas.microsoft.com/office/drawing/2014/main" id="{891AAD8C-05B7-3641-A60B-554AEC7C8DDA}"/>
              </a:ext>
            </a:extLst>
          </p:cNvPr>
          <p:cNvSpPr txBox="1"/>
          <p:nvPr/>
        </p:nvSpPr>
        <p:spPr>
          <a:xfrm>
            <a:off x="9146012" y="4378106"/>
            <a:ext cx="2731838" cy="523220"/>
          </a:xfrm>
          <a:prstGeom prst="rect">
            <a:avLst/>
          </a:prstGeom>
          <a:noFill/>
        </p:spPr>
        <p:txBody>
          <a:bodyPr wrap="none" rtlCol="0">
            <a:spAutoFit/>
          </a:bodyPr>
          <a:lstStyle/>
          <a:p>
            <a:r>
              <a:rPr lang="en-US" dirty="0"/>
              <a:t>4. Run as user Long John Silver</a:t>
            </a:r>
          </a:p>
          <a:p>
            <a:r>
              <a:rPr lang="en-US" dirty="0"/>
              <a:t>=&gt; Success</a:t>
            </a:r>
          </a:p>
        </p:txBody>
      </p:sp>
      <p:pic>
        <p:nvPicPr>
          <p:cNvPr id="17" name="Picture 16">
            <a:extLst>
              <a:ext uri="{FF2B5EF4-FFF2-40B4-BE49-F238E27FC236}">
                <a16:creationId xmlns:a16="http://schemas.microsoft.com/office/drawing/2014/main" id="{F3276778-001D-CF48-90B5-D105AEBBAF7A}"/>
              </a:ext>
            </a:extLst>
          </p:cNvPr>
          <p:cNvPicPr>
            <a:picLocks noChangeAspect="1"/>
          </p:cNvPicPr>
          <p:nvPr/>
        </p:nvPicPr>
        <p:blipFill>
          <a:blip r:embed="rId3"/>
          <a:stretch>
            <a:fillRect/>
          </a:stretch>
        </p:blipFill>
        <p:spPr>
          <a:xfrm>
            <a:off x="9088017" y="4976164"/>
            <a:ext cx="2882927" cy="168757"/>
          </a:xfrm>
          <a:prstGeom prst="rect">
            <a:avLst/>
          </a:prstGeom>
        </p:spPr>
      </p:pic>
      <p:cxnSp>
        <p:nvCxnSpPr>
          <p:cNvPr id="18" name="Straight Arrow Connector 17">
            <a:extLst>
              <a:ext uri="{FF2B5EF4-FFF2-40B4-BE49-F238E27FC236}">
                <a16:creationId xmlns:a16="http://schemas.microsoft.com/office/drawing/2014/main" id="{3C688949-838D-3346-8A50-61BDD31161DB}"/>
              </a:ext>
            </a:extLst>
          </p:cNvPr>
          <p:cNvCxnSpPr>
            <a:cxnSpLocks/>
          </p:cNvCxnSpPr>
          <p:nvPr/>
        </p:nvCxnSpPr>
        <p:spPr>
          <a:xfrm>
            <a:off x="7203233" y="1595535"/>
            <a:ext cx="1884784" cy="2904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69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E77E7E1-8B8B-384D-897B-8C77FA4991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4" name="Title 3">
            <a:extLst>
              <a:ext uri="{FF2B5EF4-FFF2-40B4-BE49-F238E27FC236}">
                <a16:creationId xmlns:a16="http://schemas.microsoft.com/office/drawing/2014/main" id="{73310FF5-F4EF-144F-8598-E68031079A8C}"/>
              </a:ext>
            </a:extLst>
          </p:cNvPr>
          <p:cNvSpPr>
            <a:spLocks noGrp="1"/>
          </p:cNvSpPr>
          <p:nvPr>
            <p:ph type="title"/>
          </p:nvPr>
        </p:nvSpPr>
        <p:spPr/>
        <p:txBody>
          <a:bodyPr/>
          <a:lstStyle/>
          <a:p>
            <a:r>
              <a:rPr lang="en-US" dirty="0"/>
              <a:t>Demonstration – PHASE IV</a:t>
            </a:r>
          </a:p>
        </p:txBody>
      </p:sp>
      <p:pic>
        <p:nvPicPr>
          <p:cNvPr id="5" name="Picture 4">
            <a:extLst>
              <a:ext uri="{FF2B5EF4-FFF2-40B4-BE49-F238E27FC236}">
                <a16:creationId xmlns:a16="http://schemas.microsoft.com/office/drawing/2014/main" id="{70A40E18-56FF-CF4E-AF25-580F41154BB8}"/>
              </a:ext>
            </a:extLst>
          </p:cNvPr>
          <p:cNvPicPr>
            <a:picLocks noChangeAspect="1"/>
          </p:cNvPicPr>
          <p:nvPr/>
        </p:nvPicPr>
        <p:blipFill>
          <a:blip r:embed="rId2"/>
          <a:stretch>
            <a:fillRect/>
          </a:stretch>
        </p:blipFill>
        <p:spPr>
          <a:xfrm>
            <a:off x="426085" y="2230277"/>
            <a:ext cx="4674650" cy="1580398"/>
          </a:xfrm>
          <a:prstGeom prst="rect">
            <a:avLst/>
          </a:prstGeom>
        </p:spPr>
      </p:pic>
      <p:sp>
        <p:nvSpPr>
          <p:cNvPr id="6" name="TextBox 5">
            <a:extLst>
              <a:ext uri="{FF2B5EF4-FFF2-40B4-BE49-F238E27FC236}">
                <a16:creationId xmlns:a16="http://schemas.microsoft.com/office/drawing/2014/main" id="{899B90E9-F351-8A4E-AC1F-56F4DBC6B3E2}"/>
              </a:ext>
            </a:extLst>
          </p:cNvPr>
          <p:cNvSpPr txBox="1"/>
          <p:nvPr/>
        </p:nvSpPr>
        <p:spPr>
          <a:xfrm>
            <a:off x="531844" y="1922106"/>
            <a:ext cx="1358064" cy="307777"/>
          </a:xfrm>
          <a:prstGeom prst="rect">
            <a:avLst/>
          </a:prstGeom>
          <a:noFill/>
        </p:spPr>
        <p:txBody>
          <a:bodyPr wrap="none" rtlCol="0">
            <a:spAutoFit/>
          </a:bodyPr>
          <a:lstStyle/>
          <a:p>
            <a:r>
              <a:rPr lang="en-US" dirty="0"/>
              <a:t>1. Find the key</a:t>
            </a:r>
          </a:p>
        </p:txBody>
      </p:sp>
      <p:sp>
        <p:nvSpPr>
          <p:cNvPr id="7" name="TextBox 6">
            <a:extLst>
              <a:ext uri="{FF2B5EF4-FFF2-40B4-BE49-F238E27FC236}">
                <a16:creationId xmlns:a16="http://schemas.microsoft.com/office/drawing/2014/main" id="{5B5B0AC3-8D61-0343-A816-A23A9FDE40DF}"/>
              </a:ext>
            </a:extLst>
          </p:cNvPr>
          <p:cNvSpPr txBox="1"/>
          <p:nvPr/>
        </p:nvSpPr>
        <p:spPr>
          <a:xfrm>
            <a:off x="531844" y="1306286"/>
            <a:ext cx="5477782" cy="307777"/>
          </a:xfrm>
          <a:prstGeom prst="rect">
            <a:avLst/>
          </a:prstGeom>
          <a:noFill/>
        </p:spPr>
        <p:txBody>
          <a:bodyPr wrap="none" rtlCol="0">
            <a:spAutoFit/>
          </a:bodyPr>
          <a:lstStyle/>
          <a:p>
            <a:r>
              <a:rPr lang="en-US" dirty="0"/>
              <a:t>Key Management System: </a:t>
            </a:r>
            <a:r>
              <a:rPr lang="en-US" dirty="0">
                <a:hlinkClick r:id="rId3"/>
              </a:rPr>
              <a:t>https://ogc.secure-dimensions.com/kms</a:t>
            </a:r>
            <a:r>
              <a:rPr lang="en-US" dirty="0"/>
              <a:t> </a:t>
            </a:r>
          </a:p>
        </p:txBody>
      </p:sp>
      <p:pic>
        <p:nvPicPr>
          <p:cNvPr id="8" name="Picture 7">
            <a:extLst>
              <a:ext uri="{FF2B5EF4-FFF2-40B4-BE49-F238E27FC236}">
                <a16:creationId xmlns:a16="http://schemas.microsoft.com/office/drawing/2014/main" id="{0D407515-37D1-C141-8767-2A76EEBAD21E}"/>
              </a:ext>
            </a:extLst>
          </p:cNvPr>
          <p:cNvPicPr>
            <a:picLocks noChangeAspect="1"/>
          </p:cNvPicPr>
          <p:nvPr/>
        </p:nvPicPr>
        <p:blipFill>
          <a:blip r:embed="rId4"/>
          <a:stretch>
            <a:fillRect/>
          </a:stretch>
        </p:blipFill>
        <p:spPr>
          <a:xfrm>
            <a:off x="7042293" y="1454151"/>
            <a:ext cx="4599365" cy="4469364"/>
          </a:xfrm>
          <a:prstGeom prst="rect">
            <a:avLst/>
          </a:prstGeom>
        </p:spPr>
      </p:pic>
      <p:sp>
        <p:nvSpPr>
          <p:cNvPr id="9" name="TextBox 8">
            <a:extLst>
              <a:ext uri="{FF2B5EF4-FFF2-40B4-BE49-F238E27FC236}">
                <a16:creationId xmlns:a16="http://schemas.microsoft.com/office/drawing/2014/main" id="{FB98F4DC-981A-E24B-87D5-120A3B471040}"/>
              </a:ext>
            </a:extLst>
          </p:cNvPr>
          <p:cNvSpPr txBox="1"/>
          <p:nvPr/>
        </p:nvSpPr>
        <p:spPr>
          <a:xfrm>
            <a:off x="7011816" y="1170581"/>
            <a:ext cx="3307316" cy="307777"/>
          </a:xfrm>
          <a:prstGeom prst="rect">
            <a:avLst/>
          </a:prstGeom>
          <a:noFill/>
        </p:spPr>
        <p:txBody>
          <a:bodyPr wrap="none" rtlCol="0">
            <a:spAutoFit/>
          </a:bodyPr>
          <a:lstStyle/>
          <a:p>
            <a:r>
              <a:rPr lang="en-US" dirty="0"/>
              <a:t>2. Add the user and adjust the end time</a:t>
            </a:r>
          </a:p>
        </p:txBody>
      </p:sp>
      <p:sp>
        <p:nvSpPr>
          <p:cNvPr id="10" name="Rectangle 9">
            <a:extLst>
              <a:ext uri="{FF2B5EF4-FFF2-40B4-BE49-F238E27FC236}">
                <a16:creationId xmlns:a16="http://schemas.microsoft.com/office/drawing/2014/main" id="{7779A0B6-0320-E940-BBD6-6D156E056DC4}"/>
              </a:ext>
            </a:extLst>
          </p:cNvPr>
          <p:cNvSpPr/>
          <p:nvPr/>
        </p:nvSpPr>
        <p:spPr>
          <a:xfrm>
            <a:off x="7050237" y="2682948"/>
            <a:ext cx="1037083" cy="5280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75C438F-6EED-544A-B8E1-3429D485FEB2}"/>
              </a:ext>
            </a:extLst>
          </p:cNvPr>
          <p:cNvSpPr/>
          <p:nvPr/>
        </p:nvSpPr>
        <p:spPr>
          <a:xfrm>
            <a:off x="7050237" y="4151568"/>
            <a:ext cx="1363654" cy="431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8F85CF-53BF-2849-B4CC-71DB49FDD96F}"/>
              </a:ext>
            </a:extLst>
          </p:cNvPr>
          <p:cNvSpPr/>
          <p:nvPr/>
        </p:nvSpPr>
        <p:spPr>
          <a:xfrm>
            <a:off x="7931668" y="5486254"/>
            <a:ext cx="1363654" cy="431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7DF7A83-B321-3D46-A1EE-DE509DC1672C}"/>
              </a:ext>
            </a:extLst>
          </p:cNvPr>
          <p:cNvSpPr txBox="1"/>
          <p:nvPr/>
        </p:nvSpPr>
        <p:spPr>
          <a:xfrm>
            <a:off x="5300067" y="3275111"/>
            <a:ext cx="1051891" cy="307777"/>
          </a:xfrm>
          <a:prstGeom prst="rect">
            <a:avLst/>
          </a:prstGeom>
          <a:noFill/>
        </p:spPr>
        <p:txBody>
          <a:bodyPr wrap="none" rtlCol="0">
            <a:spAutoFit/>
          </a:bodyPr>
          <a:lstStyle/>
          <a:p>
            <a:pPr algn="r"/>
            <a:r>
              <a:rPr lang="en-US" dirty="0"/>
              <a:t>3. You PIN</a:t>
            </a:r>
          </a:p>
        </p:txBody>
      </p:sp>
      <p:cxnSp>
        <p:nvCxnSpPr>
          <p:cNvPr id="14" name="Straight Arrow Connector 13">
            <a:extLst>
              <a:ext uri="{FF2B5EF4-FFF2-40B4-BE49-F238E27FC236}">
                <a16:creationId xmlns:a16="http://schemas.microsoft.com/office/drawing/2014/main" id="{E1DAD7BB-A9DC-224C-89C4-277A2BFD32F7}"/>
              </a:ext>
            </a:extLst>
          </p:cNvPr>
          <p:cNvCxnSpPr>
            <a:cxnSpLocks/>
          </p:cNvCxnSpPr>
          <p:nvPr/>
        </p:nvCxnSpPr>
        <p:spPr>
          <a:xfrm>
            <a:off x="6344816" y="3429000"/>
            <a:ext cx="5916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721B92-D41E-E142-83D7-3430E2D3CBB1}"/>
              </a:ext>
            </a:extLst>
          </p:cNvPr>
          <p:cNvCxnSpPr>
            <a:cxnSpLocks/>
          </p:cNvCxnSpPr>
          <p:nvPr/>
        </p:nvCxnSpPr>
        <p:spPr>
          <a:xfrm>
            <a:off x="6352162" y="4367088"/>
            <a:ext cx="5916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389573B-43F7-0E4A-9735-D56ACA03C04B}"/>
              </a:ext>
            </a:extLst>
          </p:cNvPr>
          <p:cNvPicPr>
            <a:picLocks noChangeAspect="1"/>
          </p:cNvPicPr>
          <p:nvPr/>
        </p:nvPicPr>
        <p:blipFill>
          <a:blip r:embed="rId5"/>
          <a:stretch>
            <a:fillRect/>
          </a:stretch>
        </p:blipFill>
        <p:spPr>
          <a:xfrm>
            <a:off x="1045229" y="4162328"/>
            <a:ext cx="4211358" cy="1761187"/>
          </a:xfrm>
          <a:prstGeom prst="rect">
            <a:avLst/>
          </a:prstGeom>
        </p:spPr>
      </p:pic>
      <p:sp>
        <p:nvSpPr>
          <p:cNvPr id="19" name="Rectangle 18">
            <a:extLst>
              <a:ext uri="{FF2B5EF4-FFF2-40B4-BE49-F238E27FC236}">
                <a16:creationId xmlns:a16="http://schemas.microsoft.com/office/drawing/2014/main" id="{705B97F4-D9EC-4B4F-A8AD-67DD0486F8E1}"/>
              </a:ext>
            </a:extLst>
          </p:cNvPr>
          <p:cNvSpPr/>
          <p:nvPr/>
        </p:nvSpPr>
        <p:spPr>
          <a:xfrm>
            <a:off x="1643913" y="5220051"/>
            <a:ext cx="1089956" cy="201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0A2B0183-CF01-9441-BF9A-4B0AC41EAF6D}"/>
              </a:ext>
            </a:extLst>
          </p:cNvPr>
          <p:cNvCxnSpPr>
            <a:cxnSpLocks/>
          </p:cNvCxnSpPr>
          <p:nvPr/>
        </p:nvCxnSpPr>
        <p:spPr>
          <a:xfrm flipV="1">
            <a:off x="2778099" y="4382507"/>
            <a:ext cx="1948965" cy="9380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ED49BE-7509-CB4A-A878-5BC193F0F8B9}"/>
              </a:ext>
            </a:extLst>
          </p:cNvPr>
          <p:cNvCxnSpPr>
            <a:cxnSpLocks/>
          </p:cNvCxnSpPr>
          <p:nvPr/>
        </p:nvCxnSpPr>
        <p:spPr>
          <a:xfrm>
            <a:off x="6361829" y="5709120"/>
            <a:ext cx="5916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26FC83-CDF0-1444-8FF9-8BAEC769CCAB}"/>
              </a:ext>
            </a:extLst>
          </p:cNvPr>
          <p:cNvSpPr txBox="1"/>
          <p:nvPr/>
        </p:nvSpPr>
        <p:spPr>
          <a:xfrm>
            <a:off x="4727064" y="5547885"/>
            <a:ext cx="1617752" cy="307777"/>
          </a:xfrm>
          <a:prstGeom prst="rect">
            <a:avLst/>
          </a:prstGeom>
          <a:noFill/>
        </p:spPr>
        <p:txBody>
          <a:bodyPr wrap="none" rtlCol="0">
            <a:spAutoFit/>
          </a:bodyPr>
          <a:lstStyle/>
          <a:p>
            <a:pPr algn="r"/>
            <a:r>
              <a:rPr lang="en-US" dirty="0"/>
              <a:t>5. Adjust end time</a:t>
            </a:r>
          </a:p>
        </p:txBody>
      </p:sp>
      <p:pic>
        <p:nvPicPr>
          <p:cNvPr id="25" name="Picture 24">
            <a:extLst>
              <a:ext uri="{FF2B5EF4-FFF2-40B4-BE49-F238E27FC236}">
                <a16:creationId xmlns:a16="http://schemas.microsoft.com/office/drawing/2014/main" id="{5522B8C2-1AA5-F346-89D2-78A8046322F7}"/>
              </a:ext>
            </a:extLst>
          </p:cNvPr>
          <p:cNvPicPr>
            <a:picLocks noChangeAspect="1"/>
          </p:cNvPicPr>
          <p:nvPr/>
        </p:nvPicPr>
        <p:blipFill>
          <a:blip r:embed="rId6"/>
          <a:stretch>
            <a:fillRect/>
          </a:stretch>
        </p:blipFill>
        <p:spPr>
          <a:xfrm>
            <a:off x="7042293" y="6025807"/>
            <a:ext cx="1322756" cy="448792"/>
          </a:xfrm>
          <a:prstGeom prst="rect">
            <a:avLst/>
          </a:prstGeom>
        </p:spPr>
      </p:pic>
      <p:sp>
        <p:nvSpPr>
          <p:cNvPr id="26" name="TextBox 25">
            <a:extLst>
              <a:ext uri="{FF2B5EF4-FFF2-40B4-BE49-F238E27FC236}">
                <a16:creationId xmlns:a16="http://schemas.microsoft.com/office/drawing/2014/main" id="{B20476BF-06BC-8E47-8E9C-2D89AAD62D05}"/>
              </a:ext>
            </a:extLst>
          </p:cNvPr>
          <p:cNvSpPr txBox="1"/>
          <p:nvPr/>
        </p:nvSpPr>
        <p:spPr>
          <a:xfrm>
            <a:off x="5334603" y="6096314"/>
            <a:ext cx="1010213" cy="307777"/>
          </a:xfrm>
          <a:prstGeom prst="rect">
            <a:avLst/>
          </a:prstGeom>
          <a:noFill/>
        </p:spPr>
        <p:txBody>
          <a:bodyPr wrap="none" rtlCol="0">
            <a:spAutoFit/>
          </a:bodyPr>
          <a:lstStyle/>
          <a:p>
            <a:pPr algn="r"/>
            <a:r>
              <a:rPr lang="en-US" dirty="0"/>
              <a:t>6. Update </a:t>
            </a:r>
          </a:p>
        </p:txBody>
      </p:sp>
      <p:cxnSp>
        <p:nvCxnSpPr>
          <p:cNvPr id="28" name="Straight Arrow Connector 27">
            <a:extLst>
              <a:ext uri="{FF2B5EF4-FFF2-40B4-BE49-F238E27FC236}">
                <a16:creationId xmlns:a16="http://schemas.microsoft.com/office/drawing/2014/main" id="{076BC5DF-0BAA-F44C-8654-B1D1A4875958}"/>
              </a:ext>
            </a:extLst>
          </p:cNvPr>
          <p:cNvCxnSpPr>
            <a:cxnSpLocks/>
          </p:cNvCxnSpPr>
          <p:nvPr/>
        </p:nvCxnSpPr>
        <p:spPr>
          <a:xfrm>
            <a:off x="6361829" y="6250203"/>
            <a:ext cx="5916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30B6701-7FB1-FC42-8F43-EA587959CFE3}"/>
              </a:ext>
            </a:extLst>
          </p:cNvPr>
          <p:cNvSpPr txBox="1"/>
          <p:nvPr/>
        </p:nvSpPr>
        <p:spPr>
          <a:xfrm>
            <a:off x="2028022" y="2943271"/>
            <a:ext cx="1399743" cy="307777"/>
          </a:xfrm>
          <a:prstGeom prst="rect">
            <a:avLst/>
          </a:prstGeom>
          <a:noFill/>
        </p:spPr>
        <p:txBody>
          <a:bodyPr wrap="none" rtlCol="0">
            <a:spAutoFit/>
          </a:bodyPr>
          <a:lstStyle/>
          <a:p>
            <a:pPr algn="r"/>
            <a:r>
              <a:rPr lang="en-US" dirty="0"/>
              <a:t>1. Paste Key Id</a:t>
            </a:r>
          </a:p>
        </p:txBody>
      </p:sp>
      <p:cxnSp>
        <p:nvCxnSpPr>
          <p:cNvPr id="30" name="Straight Arrow Connector 29">
            <a:extLst>
              <a:ext uri="{FF2B5EF4-FFF2-40B4-BE49-F238E27FC236}">
                <a16:creationId xmlns:a16="http://schemas.microsoft.com/office/drawing/2014/main" id="{7C6821BD-B5F6-0E4A-BFC4-6C680D553294}"/>
              </a:ext>
            </a:extLst>
          </p:cNvPr>
          <p:cNvCxnSpPr>
            <a:cxnSpLocks/>
          </p:cNvCxnSpPr>
          <p:nvPr/>
        </p:nvCxnSpPr>
        <p:spPr>
          <a:xfrm>
            <a:off x="3420623" y="3097160"/>
            <a:ext cx="5916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91A8200-4DCF-2248-9E18-5ADE68D39B0E}"/>
              </a:ext>
            </a:extLst>
          </p:cNvPr>
          <p:cNvCxnSpPr>
            <a:cxnSpLocks/>
          </p:cNvCxnSpPr>
          <p:nvPr/>
        </p:nvCxnSpPr>
        <p:spPr>
          <a:xfrm flipH="1" flipV="1">
            <a:off x="1804737" y="3429000"/>
            <a:ext cx="745155" cy="4805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657E717-2E91-244C-89F2-2A76E496982A}"/>
              </a:ext>
            </a:extLst>
          </p:cNvPr>
          <p:cNvSpPr txBox="1"/>
          <p:nvPr/>
        </p:nvSpPr>
        <p:spPr>
          <a:xfrm>
            <a:off x="2524463" y="3751865"/>
            <a:ext cx="1220206" cy="307777"/>
          </a:xfrm>
          <a:prstGeom prst="rect">
            <a:avLst/>
          </a:prstGeom>
          <a:noFill/>
        </p:spPr>
        <p:txBody>
          <a:bodyPr wrap="none" rtlCol="0">
            <a:spAutoFit/>
          </a:bodyPr>
          <a:lstStyle/>
          <a:p>
            <a:pPr algn="r"/>
            <a:r>
              <a:rPr lang="en-US" dirty="0"/>
              <a:t>2. Follow link</a:t>
            </a:r>
          </a:p>
        </p:txBody>
      </p:sp>
      <p:sp>
        <p:nvSpPr>
          <p:cNvPr id="17" name="TextBox 16">
            <a:extLst>
              <a:ext uri="{FF2B5EF4-FFF2-40B4-BE49-F238E27FC236}">
                <a16:creationId xmlns:a16="http://schemas.microsoft.com/office/drawing/2014/main" id="{449F22A4-C3F4-C14F-B257-B608EF8F12CE}"/>
              </a:ext>
            </a:extLst>
          </p:cNvPr>
          <p:cNvSpPr txBox="1"/>
          <p:nvPr/>
        </p:nvSpPr>
        <p:spPr>
          <a:xfrm>
            <a:off x="4811475" y="4213199"/>
            <a:ext cx="1508746" cy="307777"/>
          </a:xfrm>
          <a:prstGeom prst="rect">
            <a:avLst/>
          </a:prstGeom>
          <a:noFill/>
        </p:spPr>
        <p:txBody>
          <a:bodyPr wrap="none" rtlCol="0">
            <a:spAutoFit/>
          </a:bodyPr>
          <a:lstStyle/>
          <a:p>
            <a:pPr algn="r"/>
            <a:r>
              <a:rPr lang="en-US" dirty="0"/>
              <a:t>4. Add user LJS </a:t>
            </a:r>
          </a:p>
        </p:txBody>
      </p:sp>
    </p:spTree>
    <p:extLst>
      <p:ext uri="{BB962C8B-B14F-4D97-AF65-F5344CB8AC3E}">
        <p14:creationId xmlns:p14="http://schemas.microsoft.com/office/powerpoint/2010/main" val="182979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9" grpId="0" animBg="1"/>
      <p:bldP spid="24" grpId="0"/>
      <p:bldP spid="26" grpId="0"/>
      <p:bldP spid="29" grpId="0"/>
      <p:bldP spid="3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0528C3-5170-5C40-90D0-331F58128BA2}"/>
              </a:ext>
            </a:extLst>
          </p:cNvPr>
          <p:cNvSpPr>
            <a:spLocks noGrp="1"/>
          </p:cNvSpPr>
          <p:nvPr>
            <p:ph type="body" idx="1"/>
          </p:nvPr>
        </p:nvSpPr>
        <p:spPr>
          <a:xfrm>
            <a:off x="334107" y="1162837"/>
            <a:ext cx="10515600" cy="5191309"/>
          </a:xfrm>
        </p:spPr>
        <p:txBody>
          <a:bodyPr>
            <a:normAutofit fontScale="85000" lnSpcReduction="10000"/>
          </a:bodyPr>
          <a:lstStyle/>
          <a:p>
            <a:r>
              <a:rPr lang="en-US" dirty="0"/>
              <a:t>Secure GeoPackage is an extension to GeoPackage that encrypts the data</a:t>
            </a:r>
          </a:p>
          <a:p>
            <a:pPr lvl="1"/>
            <a:r>
              <a:rPr lang="en-US" dirty="0"/>
              <a:t>GeoPackage Encryption Extension for Tiles</a:t>
            </a:r>
          </a:p>
          <a:p>
            <a:pPr lvl="1"/>
            <a:r>
              <a:rPr lang="en-US" dirty="0"/>
              <a:t>GeoPackage Encryption Extension for Features</a:t>
            </a:r>
          </a:p>
          <a:p>
            <a:r>
              <a:rPr lang="en-US" dirty="0"/>
              <a:t>Advantage over fully encrypted GeoPackage files: Secure GeoPackage can be opened with existing software (e.g. QGIS, SQLite Viewer)</a:t>
            </a:r>
          </a:p>
          <a:p>
            <a:r>
              <a:rPr lang="en-US" dirty="0"/>
              <a:t>Encryption of the data can take place individually per entry (feature or tile), for a group or all features</a:t>
            </a:r>
          </a:p>
          <a:p>
            <a:r>
              <a:rPr lang="en-US" dirty="0"/>
              <a:t>Access conditions to (decryption) key can be managed via Key Management System (add on to Client-Server architecture)</a:t>
            </a:r>
          </a:p>
          <a:p>
            <a:r>
              <a:rPr lang="en-US" dirty="0"/>
              <a:t>Future work</a:t>
            </a:r>
          </a:p>
          <a:p>
            <a:pPr lvl="1"/>
            <a:r>
              <a:rPr lang="en-US" dirty="0"/>
              <a:t>Standardize the GeoPackage Encryption Extension proposals</a:t>
            </a:r>
          </a:p>
          <a:p>
            <a:pPr lvl="1"/>
            <a:r>
              <a:rPr lang="en-US" dirty="0"/>
              <a:t>Standardize the API for the Key Management System</a:t>
            </a:r>
          </a:p>
        </p:txBody>
      </p:sp>
      <p:sp>
        <p:nvSpPr>
          <p:cNvPr id="3" name="Slide Number Placeholder 2">
            <a:extLst>
              <a:ext uri="{FF2B5EF4-FFF2-40B4-BE49-F238E27FC236}">
                <a16:creationId xmlns:a16="http://schemas.microsoft.com/office/drawing/2014/main" id="{DAC0383B-0BC9-EB43-B515-C79A58C613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sp>
        <p:nvSpPr>
          <p:cNvPr id="4" name="Title 3">
            <a:extLst>
              <a:ext uri="{FF2B5EF4-FFF2-40B4-BE49-F238E27FC236}">
                <a16:creationId xmlns:a16="http://schemas.microsoft.com/office/drawing/2014/main" id="{394AF594-7124-6A4E-BAF3-2823F9DCCFA8}"/>
              </a:ext>
            </a:extLst>
          </p:cNvPr>
          <p:cNvSpPr>
            <a:spLocks noGrp="1"/>
          </p:cNvSpPr>
          <p:nvPr>
            <p:ph type="title"/>
          </p:nvPr>
        </p:nvSpPr>
        <p:spPr/>
        <p:txBody>
          <a:bodyPr/>
          <a:lstStyle/>
          <a:p>
            <a:r>
              <a:rPr lang="en-US" dirty="0"/>
              <a:t>Conclusion &amp; Future Work</a:t>
            </a:r>
          </a:p>
        </p:txBody>
      </p:sp>
    </p:spTree>
    <p:extLst>
      <p:ext uri="{BB962C8B-B14F-4D97-AF65-F5344CB8AC3E}">
        <p14:creationId xmlns:p14="http://schemas.microsoft.com/office/powerpoint/2010/main" val="195720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CF7DE9-0F09-5A4C-8DA8-9D2DDEC5EA2D}"/>
              </a:ext>
            </a:extLst>
          </p:cNvPr>
          <p:cNvSpPr>
            <a:spLocks noGrp="1"/>
          </p:cNvSpPr>
          <p:nvPr>
            <p:ph type="body" idx="1"/>
          </p:nvPr>
        </p:nvSpPr>
        <p:spPr>
          <a:xfrm>
            <a:off x="334106" y="1162838"/>
            <a:ext cx="11612673" cy="4351338"/>
          </a:xfrm>
        </p:spPr>
        <p:txBody>
          <a:bodyPr/>
          <a:lstStyle/>
          <a:p>
            <a:r>
              <a:rPr lang="en-US" dirty="0"/>
              <a:t>OGC Developers Workshop</a:t>
            </a:r>
          </a:p>
          <a:p>
            <a:pPr lvl="1"/>
            <a:r>
              <a:rPr lang="en-GB" b="1" dirty="0"/>
              <a:t>Wednesday 8th December 2021 from 11:00 EST to 19:00 EST</a:t>
            </a:r>
            <a:br>
              <a:rPr lang="en-GB" dirty="0"/>
            </a:br>
            <a:r>
              <a:rPr lang="en-GB" dirty="0"/>
              <a:t>Register at </a:t>
            </a:r>
            <a:r>
              <a:rPr lang="en-GB" u="sng" dirty="0">
                <a:hlinkClick r:id="rId2" tooltip="https://ogcmeet.org"/>
              </a:rPr>
              <a:t>https://ogcmeet.org</a:t>
            </a:r>
            <a:r>
              <a:rPr lang="en-GB" dirty="0"/>
              <a:t> if you are interested!</a:t>
            </a:r>
            <a:endParaRPr lang="en-US" dirty="0"/>
          </a:p>
          <a:p>
            <a:pPr lvl="1"/>
            <a:r>
              <a:rPr lang="en-US" dirty="0"/>
              <a:t>Development of the QGIS Plugin “Decrypt Attributes” based on Python</a:t>
            </a:r>
          </a:p>
          <a:p>
            <a:pPr marL="50800" indent="0">
              <a:buNone/>
            </a:pPr>
            <a:endParaRPr lang="en-US" dirty="0"/>
          </a:p>
        </p:txBody>
      </p:sp>
      <p:sp>
        <p:nvSpPr>
          <p:cNvPr id="3" name="Slide Number Placeholder 2">
            <a:extLst>
              <a:ext uri="{FF2B5EF4-FFF2-40B4-BE49-F238E27FC236}">
                <a16:creationId xmlns:a16="http://schemas.microsoft.com/office/drawing/2014/main" id="{7E0B78EF-FB7C-664D-8266-E6F24071BC6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4" name="Title 3">
            <a:extLst>
              <a:ext uri="{FF2B5EF4-FFF2-40B4-BE49-F238E27FC236}">
                <a16:creationId xmlns:a16="http://schemas.microsoft.com/office/drawing/2014/main" id="{CA107EEA-3F39-174C-A9EE-570455737BBA}"/>
              </a:ext>
            </a:extLst>
          </p:cNvPr>
          <p:cNvSpPr>
            <a:spLocks noGrp="1"/>
          </p:cNvSpPr>
          <p:nvPr>
            <p:ph type="title"/>
          </p:nvPr>
        </p:nvSpPr>
        <p:spPr/>
        <p:txBody>
          <a:bodyPr/>
          <a:lstStyle/>
          <a:p>
            <a:r>
              <a:rPr lang="en-US" dirty="0"/>
              <a:t>Announcement</a:t>
            </a:r>
          </a:p>
        </p:txBody>
      </p:sp>
      <p:sp>
        <p:nvSpPr>
          <p:cNvPr id="6" name="TextBox 5">
            <a:extLst>
              <a:ext uri="{FF2B5EF4-FFF2-40B4-BE49-F238E27FC236}">
                <a16:creationId xmlns:a16="http://schemas.microsoft.com/office/drawing/2014/main" id="{D718EF75-AC0F-084D-9007-E635122CD3F6}"/>
              </a:ext>
            </a:extLst>
          </p:cNvPr>
          <p:cNvSpPr txBox="1"/>
          <p:nvPr/>
        </p:nvSpPr>
        <p:spPr>
          <a:xfrm>
            <a:off x="830424" y="3167627"/>
            <a:ext cx="11027470" cy="2862322"/>
          </a:xfrm>
          <a:prstGeom prst="rect">
            <a:avLst/>
          </a:prstGeom>
          <a:noFill/>
        </p:spPr>
        <p:txBody>
          <a:bodyPr wrap="square">
            <a:spAutoFit/>
          </a:bodyPr>
          <a:lstStyle/>
          <a:p>
            <a:pPr marL="457200" marR="0" algn="l">
              <a:spcBef>
                <a:spcPts val="0"/>
              </a:spcBef>
              <a:spcAft>
                <a:spcPts val="1200"/>
              </a:spcAft>
            </a:pPr>
            <a:r>
              <a:rPr lang="en-GB" sz="1200" b="0" i="0" u="none" strike="noStrike" dirty="0">
                <a:solidFill>
                  <a:srgbClr val="000000"/>
                </a:solidFill>
                <a:effectLst/>
                <a:latin typeface="Calibri" panose="020F0502020204030204" pitchFamily="34" charset="0"/>
              </a:rPr>
              <a:t>Times in EST (New York time)</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11:00 - 11:05 Welcome Remarks</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11:05 - 11:10 Program for the day and Ways of Working</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a:t>
            </a:r>
            <a:r>
              <a:rPr lang="en-GB" sz="1200" b="1" i="0" u="none" strike="noStrike" dirty="0">
                <a:solidFill>
                  <a:srgbClr val="000000"/>
                </a:solidFill>
                <a:effectLst/>
                <a:latin typeface="Calibri" panose="020F0502020204030204" pitchFamily="34" charset="0"/>
              </a:rPr>
              <a:t>11:10 - 11:30 Introductory Presentation: GeoPackage with Encrypted Content, A New Approach - </a:t>
            </a:r>
            <a:r>
              <a:rPr lang="en-GB" sz="1200" b="1" i="0" u="none" strike="noStrike" dirty="0" err="1">
                <a:solidFill>
                  <a:srgbClr val="000000"/>
                </a:solidFill>
                <a:effectLst/>
                <a:latin typeface="Calibri" panose="020F0502020204030204" pitchFamily="34" charset="0"/>
              </a:rPr>
              <a:t>Dr.</a:t>
            </a:r>
            <a:r>
              <a:rPr lang="en-GB" sz="1200" b="1" i="0" u="none" strike="noStrike" dirty="0">
                <a:solidFill>
                  <a:srgbClr val="000000"/>
                </a:solidFill>
                <a:effectLst/>
                <a:latin typeface="Calibri" panose="020F0502020204030204" pitchFamily="34" charset="0"/>
              </a:rPr>
              <a:t> Andreas Matheus (Secure Dimensions GmbH)</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11:30 - 11:50 Introductory Presentation: </a:t>
            </a:r>
            <a:r>
              <a:rPr lang="en-GB" sz="1200" b="0" i="0" u="none" strike="noStrike" dirty="0" err="1">
                <a:solidFill>
                  <a:srgbClr val="000000"/>
                </a:solidFill>
                <a:effectLst/>
                <a:latin typeface="Calibri" panose="020F0502020204030204" pitchFamily="34" charset="0"/>
              </a:rPr>
              <a:t>Datacubes</a:t>
            </a:r>
            <a:r>
              <a:rPr lang="en-GB" sz="1200" b="0" i="0" u="none" strike="noStrike" dirty="0">
                <a:solidFill>
                  <a:srgbClr val="000000"/>
                </a:solidFill>
                <a:effectLst/>
                <a:latin typeface="Calibri" panose="020F0502020204030204" pitchFamily="34" charset="0"/>
              </a:rPr>
              <a:t> Analytics through WCPS - </a:t>
            </a:r>
            <a:r>
              <a:rPr lang="en-GB" sz="1200" b="0" i="0" u="none" strike="noStrike" dirty="0" err="1">
                <a:solidFill>
                  <a:srgbClr val="000000"/>
                </a:solidFill>
                <a:effectLst/>
                <a:latin typeface="Calibri" panose="020F0502020204030204" pitchFamily="34" charset="0"/>
              </a:rPr>
              <a:t>Dr.</a:t>
            </a:r>
            <a:r>
              <a:rPr lang="en-GB" sz="1200" b="0" i="0" u="none" strike="noStrike" dirty="0">
                <a:solidFill>
                  <a:srgbClr val="000000"/>
                </a:solidFill>
                <a:effectLst/>
                <a:latin typeface="Calibri" panose="020F0502020204030204" pitchFamily="34" charset="0"/>
              </a:rPr>
              <a:t> Peter Baumann (</a:t>
            </a:r>
            <a:r>
              <a:rPr lang="en-GB" sz="1200" b="0" i="0" u="none" strike="noStrike" dirty="0" err="1">
                <a:solidFill>
                  <a:srgbClr val="000000"/>
                </a:solidFill>
                <a:effectLst/>
                <a:latin typeface="Calibri" panose="020F0502020204030204" pitchFamily="34" charset="0"/>
              </a:rPr>
              <a:t>rasdaman</a:t>
            </a:r>
            <a:r>
              <a:rPr lang="en-GB" sz="1200" b="0" i="0" u="none" strike="noStrike" dirty="0">
                <a:solidFill>
                  <a:srgbClr val="000000"/>
                </a:solidFill>
                <a:effectLst/>
                <a:latin typeface="Calibri" panose="020F0502020204030204" pitchFamily="34" charset="0"/>
              </a:rPr>
              <a:t> GmbH)</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11:50 - 12:10 Introductory Presentation: Using the </a:t>
            </a:r>
            <a:r>
              <a:rPr lang="en-GB" sz="1200" b="0" i="0" u="none" strike="noStrike" dirty="0" err="1">
                <a:solidFill>
                  <a:srgbClr val="000000"/>
                </a:solidFill>
                <a:effectLst/>
                <a:latin typeface="Calibri" panose="020F0502020204030204" pitchFamily="34" charset="0"/>
              </a:rPr>
              <a:t>Metanorma</a:t>
            </a:r>
            <a:r>
              <a:rPr lang="en-GB" sz="1200" b="0" i="0" u="none" strike="noStrike" dirty="0">
                <a:solidFill>
                  <a:srgbClr val="000000"/>
                </a:solidFill>
                <a:effectLst/>
                <a:latin typeface="Calibri" panose="020F0502020204030204" pitchFamily="34" charset="0"/>
              </a:rPr>
              <a:t> Toolchain to Author OGC Standards - Ron </a:t>
            </a:r>
            <a:r>
              <a:rPr lang="en-GB" sz="1200" b="0" i="0" u="none" strike="noStrike" dirty="0" err="1">
                <a:solidFill>
                  <a:srgbClr val="000000"/>
                </a:solidFill>
                <a:effectLst/>
                <a:latin typeface="Calibri" panose="020F0502020204030204" pitchFamily="34" charset="0"/>
              </a:rPr>
              <a:t>Tse</a:t>
            </a:r>
            <a:r>
              <a:rPr lang="en-GB" sz="1200" b="0" i="0" u="none" strike="noStrike" dirty="0">
                <a:solidFill>
                  <a:srgbClr val="000000"/>
                </a:solidFill>
                <a:effectLst/>
                <a:latin typeface="Calibri" panose="020F0502020204030204" pitchFamily="34" charset="0"/>
              </a:rPr>
              <a:t> (Ribose)</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12:10 - 12:20 Q &amp; A</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12:20 - 12:30 Break</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a:t>
            </a:r>
            <a:r>
              <a:rPr lang="en-GB" sz="1200" b="1" i="0" u="none" strike="noStrike" dirty="0">
                <a:solidFill>
                  <a:srgbClr val="000000"/>
                </a:solidFill>
                <a:effectLst/>
                <a:latin typeface="Calibri" panose="020F0502020204030204" pitchFamily="34" charset="0"/>
              </a:rPr>
              <a:t>12:30 - 14:30 Practical Work Block 1: GeoPackage with Encrypted Content, A New Approach - </a:t>
            </a:r>
            <a:r>
              <a:rPr lang="en-GB" sz="1200" b="1" i="0" u="none" strike="noStrike" dirty="0" err="1">
                <a:solidFill>
                  <a:srgbClr val="000000"/>
                </a:solidFill>
                <a:effectLst/>
                <a:latin typeface="Calibri" panose="020F0502020204030204" pitchFamily="34" charset="0"/>
              </a:rPr>
              <a:t>Dr.</a:t>
            </a:r>
            <a:r>
              <a:rPr lang="en-GB" sz="1200" b="1" i="0" u="none" strike="noStrike" dirty="0">
                <a:solidFill>
                  <a:srgbClr val="000000"/>
                </a:solidFill>
                <a:effectLst/>
                <a:latin typeface="Calibri" panose="020F0502020204030204" pitchFamily="34" charset="0"/>
              </a:rPr>
              <a:t> Andreas Matheus (Secure Dimensions GmbH)</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14:30 - 15:30 Reserved for Plenary Activity</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15:30 - 17:00 Practical work Block 2: Establishing </a:t>
            </a:r>
            <a:r>
              <a:rPr lang="en-GB" sz="1200" b="0" i="0" u="none" strike="noStrike" dirty="0" err="1">
                <a:solidFill>
                  <a:srgbClr val="000000"/>
                </a:solidFill>
                <a:effectLst/>
                <a:latin typeface="Calibri" panose="020F0502020204030204" pitchFamily="34" charset="0"/>
              </a:rPr>
              <a:t>Datacube</a:t>
            </a:r>
            <a:r>
              <a:rPr lang="en-GB" sz="1200" b="0" i="0" u="none" strike="noStrike" dirty="0">
                <a:solidFill>
                  <a:srgbClr val="000000"/>
                </a:solidFill>
                <a:effectLst/>
                <a:latin typeface="Calibri" panose="020F0502020204030204" pitchFamily="34" charset="0"/>
              </a:rPr>
              <a:t> analytics by writing WCPS queries - </a:t>
            </a:r>
            <a:r>
              <a:rPr lang="en-GB" sz="1200" b="0" i="0" u="none" strike="noStrike" dirty="0" err="1">
                <a:solidFill>
                  <a:srgbClr val="000000"/>
                </a:solidFill>
                <a:effectLst/>
                <a:latin typeface="Calibri" panose="020F0502020204030204" pitchFamily="34" charset="0"/>
              </a:rPr>
              <a:t>Dr.</a:t>
            </a:r>
            <a:r>
              <a:rPr lang="en-GB" sz="1200" b="0" i="0" u="none" strike="noStrike" dirty="0">
                <a:solidFill>
                  <a:srgbClr val="000000"/>
                </a:solidFill>
                <a:effectLst/>
                <a:latin typeface="Calibri" panose="020F0502020204030204" pitchFamily="34" charset="0"/>
              </a:rPr>
              <a:t> Peter Baumann (</a:t>
            </a:r>
            <a:r>
              <a:rPr lang="en-GB" sz="1200" b="0" i="0" u="none" strike="noStrike" dirty="0" err="1">
                <a:solidFill>
                  <a:srgbClr val="000000"/>
                </a:solidFill>
                <a:effectLst/>
                <a:latin typeface="Calibri" panose="020F0502020204030204" pitchFamily="34" charset="0"/>
              </a:rPr>
              <a:t>rasdaman</a:t>
            </a:r>
            <a:r>
              <a:rPr lang="en-GB" sz="1200" b="0" i="0" u="none" strike="noStrike" dirty="0">
                <a:solidFill>
                  <a:srgbClr val="000000"/>
                </a:solidFill>
                <a:effectLst/>
                <a:latin typeface="Calibri" panose="020F0502020204030204" pitchFamily="34" charset="0"/>
              </a:rPr>
              <a:t> GmbH)</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17:00 - 18:30 Practical work Block 3: Using the </a:t>
            </a:r>
            <a:r>
              <a:rPr lang="en-GB" sz="1200" b="0" i="0" u="none" strike="noStrike" dirty="0" err="1">
                <a:solidFill>
                  <a:srgbClr val="000000"/>
                </a:solidFill>
                <a:effectLst/>
                <a:latin typeface="Calibri" panose="020F0502020204030204" pitchFamily="34" charset="0"/>
              </a:rPr>
              <a:t>Metanorma</a:t>
            </a:r>
            <a:r>
              <a:rPr lang="en-GB" sz="1200" b="0" i="0" u="none" strike="noStrike" dirty="0">
                <a:solidFill>
                  <a:srgbClr val="000000"/>
                </a:solidFill>
                <a:effectLst/>
                <a:latin typeface="Calibri" panose="020F0502020204030204" pitchFamily="34" charset="0"/>
              </a:rPr>
              <a:t> Toolchain to Author OGC Standards - Ron </a:t>
            </a:r>
            <a:r>
              <a:rPr lang="en-GB" sz="1200" b="0" i="0" u="none" strike="noStrike" dirty="0" err="1">
                <a:solidFill>
                  <a:srgbClr val="000000"/>
                </a:solidFill>
                <a:effectLst/>
                <a:latin typeface="Calibri" panose="020F0502020204030204" pitchFamily="34" charset="0"/>
              </a:rPr>
              <a:t>Tse</a:t>
            </a:r>
            <a:r>
              <a:rPr lang="en-GB" sz="1200" b="0" i="0" u="none" strike="noStrike" dirty="0">
                <a:solidFill>
                  <a:srgbClr val="000000"/>
                </a:solidFill>
                <a:effectLst/>
                <a:latin typeface="Calibri" panose="020F0502020204030204" pitchFamily="34" charset="0"/>
              </a:rPr>
              <a:t> (Ribose)</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18:30 - 18:45 Discussion</a:t>
            </a:r>
          </a:p>
          <a:p>
            <a:pPr marL="457200" marR="0" algn="l">
              <a:spcBef>
                <a:spcPts val="0"/>
              </a:spcBef>
              <a:spcAft>
                <a:spcPts val="0"/>
              </a:spcAft>
            </a:pPr>
            <a:r>
              <a:rPr lang="en-GB" sz="1200" b="0" i="0" u="none" strike="noStrike" dirty="0">
                <a:solidFill>
                  <a:srgbClr val="000000"/>
                </a:solidFill>
                <a:effectLst/>
                <a:latin typeface="Calibri" panose="020F0502020204030204" pitchFamily="34" charset="0"/>
              </a:rPr>
              <a:t>                • 18:45 - 19:00 Wrap up and Close</a:t>
            </a:r>
          </a:p>
        </p:txBody>
      </p:sp>
    </p:spTree>
    <p:extLst>
      <p:ext uri="{BB962C8B-B14F-4D97-AF65-F5344CB8AC3E}">
        <p14:creationId xmlns:p14="http://schemas.microsoft.com/office/powerpoint/2010/main" val="751844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455FA9-9C4A-5248-98B9-B43951260E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4" name="Title 3">
            <a:extLst>
              <a:ext uri="{FF2B5EF4-FFF2-40B4-BE49-F238E27FC236}">
                <a16:creationId xmlns:a16="http://schemas.microsoft.com/office/drawing/2014/main" id="{BC34589E-A714-564A-AA70-59648B9086D5}"/>
              </a:ext>
            </a:extLst>
          </p:cNvPr>
          <p:cNvSpPr>
            <a:spLocks noGrp="1"/>
          </p:cNvSpPr>
          <p:nvPr>
            <p:ph type="title"/>
          </p:nvPr>
        </p:nvSpPr>
        <p:spPr/>
        <p:txBody>
          <a:bodyPr/>
          <a:lstStyle/>
          <a:p>
            <a:r>
              <a:rPr lang="en-DE" dirty="0"/>
              <a:t>ThankYou!</a:t>
            </a:r>
          </a:p>
        </p:txBody>
      </p:sp>
      <p:pic>
        <p:nvPicPr>
          <p:cNvPr id="5" name="Picture 5">
            <a:extLst>
              <a:ext uri="{FF2B5EF4-FFF2-40B4-BE49-F238E27FC236}">
                <a16:creationId xmlns:a16="http://schemas.microsoft.com/office/drawing/2014/main" id="{BECAB378-F693-A548-A243-1C45AFB4C28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3436532" y="1279525"/>
            <a:ext cx="5328461"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8006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2CBF06-1FEF-5B4B-B41D-FE5A92B86F44}"/>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6AFE8FB4-1430-4945-BBF5-AAC3742A44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itle 3">
            <a:extLst>
              <a:ext uri="{FF2B5EF4-FFF2-40B4-BE49-F238E27FC236}">
                <a16:creationId xmlns:a16="http://schemas.microsoft.com/office/drawing/2014/main" id="{07E69439-37D6-FD41-846B-60B5BBDF69A3}"/>
              </a:ext>
            </a:extLst>
          </p:cNvPr>
          <p:cNvSpPr>
            <a:spLocks noGrp="1"/>
          </p:cNvSpPr>
          <p:nvPr>
            <p:ph type="title"/>
          </p:nvPr>
        </p:nvSpPr>
        <p:spPr/>
        <p:txBody>
          <a:bodyPr/>
          <a:lstStyle/>
          <a:p>
            <a:r>
              <a:rPr lang="en-US" dirty="0"/>
              <a:t>Technical Backup</a:t>
            </a:r>
          </a:p>
        </p:txBody>
      </p:sp>
    </p:spTree>
    <p:extLst>
      <p:ext uri="{BB962C8B-B14F-4D97-AF65-F5344CB8AC3E}">
        <p14:creationId xmlns:p14="http://schemas.microsoft.com/office/powerpoint/2010/main" val="379678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93EDD6-61DC-644B-AF16-740CA2A6B18F}"/>
              </a:ext>
            </a:extLst>
          </p:cNvPr>
          <p:cNvSpPr>
            <a:spLocks noGrp="1"/>
          </p:cNvSpPr>
          <p:nvPr>
            <p:ph type="body" idx="1"/>
          </p:nvPr>
        </p:nvSpPr>
        <p:spPr>
          <a:xfrm>
            <a:off x="334106" y="1162837"/>
            <a:ext cx="11518369" cy="5284261"/>
          </a:xfrm>
        </p:spPr>
        <p:txBody>
          <a:bodyPr>
            <a:normAutofit fontScale="85000" lnSpcReduction="20000"/>
          </a:bodyPr>
          <a:lstStyle/>
          <a:p>
            <a:r>
              <a:rPr lang="en-DE" dirty="0"/>
              <a:t>Installation based on </a:t>
            </a:r>
            <a:r>
              <a:rPr lang="en-DE" dirty="0">
                <a:hlinkClick r:id="rId2"/>
              </a:rPr>
              <a:t>GeoServer 2.20 builds</a:t>
            </a:r>
            <a:endParaRPr lang="en-DE" dirty="0"/>
          </a:p>
          <a:p>
            <a:r>
              <a:rPr lang="en-DE" dirty="0"/>
              <a:t>Deploy GeoServer from 2.20 SNAPSHOT</a:t>
            </a:r>
          </a:p>
          <a:p>
            <a:pPr lvl="1"/>
            <a:r>
              <a:rPr lang="en-GB" dirty="0">
                <a:hlinkClick r:id="rId3"/>
              </a:rPr>
              <a:t>https://build.geoserver.org/geoserver/2.20.x/geoserver-2.20.x-latest-war.zip</a:t>
            </a:r>
            <a:endParaRPr lang="en-GB" dirty="0"/>
          </a:p>
          <a:p>
            <a:r>
              <a:rPr lang="en-GB" dirty="0"/>
              <a:t>Compile </a:t>
            </a:r>
            <a:r>
              <a:rPr lang="en-GB" dirty="0" err="1"/>
              <a:t>GeoPackage</a:t>
            </a:r>
            <a:r>
              <a:rPr lang="en-GB" dirty="0"/>
              <a:t> Encryption plugin</a:t>
            </a:r>
          </a:p>
          <a:p>
            <a:pPr marL="50800" indent="0">
              <a:buNone/>
            </a:pPr>
            <a:r>
              <a:rPr lang="en-GB" sz="2400" dirty="0">
                <a:solidFill>
                  <a:schemeClr val="dk1"/>
                </a:solidFill>
                <a:latin typeface="Courier New" panose="02070309020205020404" pitchFamily="49" charset="0"/>
                <a:cs typeface="Courier New" panose="02070309020205020404" pitchFamily="49" charset="0"/>
              </a:rPr>
              <a:t>   $&gt; git clone </a:t>
            </a:r>
            <a:r>
              <a:rPr lang="en-GB" sz="2400" dirty="0">
                <a:solidFill>
                  <a:schemeClr val="dk1"/>
                </a:solidFill>
                <a:latin typeface="Courier New" panose="02070309020205020404" pitchFamily="49" charset="0"/>
                <a:cs typeface="Courier New" panose="02070309020205020404" pitchFamily="49" charset="0"/>
                <a:hlinkClick r:id="rId4">
                  <a:extLst>
                    <a:ext uri="{A12FA001-AC4F-418D-AE19-62706E023703}">
                      <ahyp:hlinkClr xmlns:ahyp="http://schemas.microsoft.com/office/drawing/2018/hyperlinkcolor" val="tx"/>
                    </a:ext>
                  </a:extLst>
                </a:hlinkClick>
              </a:rPr>
              <a:t>https://github.com/securedimensions/geoserver-geopackage-encryption-plugin.git</a:t>
            </a:r>
            <a:r>
              <a:rPr lang="en-GB" sz="2400" dirty="0">
                <a:solidFill>
                  <a:schemeClr val="dk1"/>
                </a:solidFill>
                <a:latin typeface="Courier New" panose="02070309020205020404" pitchFamily="49" charset="0"/>
                <a:cs typeface="Courier New" panose="02070309020205020404" pitchFamily="49" charset="0"/>
              </a:rPr>
              <a:t> (private repo for the moment)</a:t>
            </a:r>
          </a:p>
          <a:p>
            <a:pPr marL="508000" lvl="1" indent="0">
              <a:buNone/>
            </a:pPr>
            <a:r>
              <a:rPr lang="en-GB" dirty="0">
                <a:latin typeface="Courier New" panose="02070309020205020404" pitchFamily="49" charset="0"/>
                <a:cs typeface="Courier New" panose="02070309020205020404" pitchFamily="49" charset="0"/>
              </a:rPr>
              <a:t>$&gt; cd </a:t>
            </a:r>
            <a:r>
              <a:rPr lang="en-GB" dirty="0" err="1">
                <a:latin typeface="Courier New" panose="02070309020205020404" pitchFamily="49" charset="0"/>
                <a:cs typeface="Courier New" panose="02070309020205020404" pitchFamily="49" charset="0"/>
              </a:rPr>
              <a:t>geoserver</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geopackage</a:t>
            </a:r>
            <a:r>
              <a:rPr lang="en-GB" dirty="0">
                <a:latin typeface="Courier New" panose="02070309020205020404" pitchFamily="49" charset="0"/>
                <a:cs typeface="Courier New" panose="02070309020205020404" pitchFamily="49" charset="0"/>
              </a:rPr>
              <a:t>-encryption-plugin</a:t>
            </a:r>
          </a:p>
          <a:p>
            <a:pPr marL="508000" lvl="1" indent="0">
              <a:buNone/>
            </a:pPr>
            <a:r>
              <a:rPr lang="en-GB" dirty="0">
                <a:latin typeface="Courier New" panose="02070309020205020404" pitchFamily="49" charset="0"/>
                <a:cs typeface="Courier New" panose="02070309020205020404" pitchFamily="49" charset="0"/>
              </a:rPr>
              <a:t>$&gt; </a:t>
            </a:r>
            <a:r>
              <a:rPr lang="en-GB" dirty="0" err="1">
                <a:latin typeface="Courier New" panose="02070309020205020404" pitchFamily="49" charset="0"/>
                <a:cs typeface="Courier New" panose="02070309020205020404" pitchFamily="49" charset="0"/>
              </a:rPr>
              <a:t>mvn</a:t>
            </a:r>
            <a:r>
              <a:rPr lang="en-GB" dirty="0">
                <a:latin typeface="Courier New" panose="02070309020205020404" pitchFamily="49" charset="0"/>
                <a:cs typeface="Courier New" panose="02070309020205020404" pitchFamily="49" charset="0"/>
              </a:rPr>
              <a:t> clean install </a:t>
            </a:r>
            <a:r>
              <a:rPr lang="en-GB" dirty="0" err="1">
                <a:latin typeface="Courier New" panose="02070309020205020404" pitchFamily="49" charset="0"/>
                <a:cs typeface="Courier New" panose="02070309020205020404" pitchFamily="49" charset="0"/>
              </a:rPr>
              <a:t>dependency:copy-dependencies</a:t>
            </a:r>
            <a:endParaRPr lang="en-GB" dirty="0">
              <a:latin typeface="Courier New" panose="02070309020205020404" pitchFamily="49" charset="0"/>
              <a:cs typeface="Courier New" panose="02070309020205020404" pitchFamily="49" charset="0"/>
            </a:endParaRPr>
          </a:p>
          <a:p>
            <a:pPr marL="508000" lvl="1" indent="0">
              <a:buNone/>
            </a:pPr>
            <a:r>
              <a:rPr lang="en-GB" dirty="0">
                <a:latin typeface="Courier New" panose="02070309020205020404" pitchFamily="49" charset="0"/>
                <a:cs typeface="Courier New" panose="02070309020205020404" pitchFamily="49" charset="0"/>
              </a:rPr>
              <a:t>$&gt; ./</a:t>
            </a:r>
            <a:r>
              <a:rPr lang="en-GB" dirty="0" err="1">
                <a:latin typeface="Courier New" panose="02070309020205020404" pitchFamily="49" charset="0"/>
                <a:cs typeface="Courier New" panose="02070309020205020404" pitchFamily="49" charset="0"/>
              </a:rPr>
              <a:t>createZIP.sh</a:t>
            </a:r>
            <a:endParaRPr lang="en-GB" dirty="0"/>
          </a:p>
          <a:p>
            <a:r>
              <a:rPr lang="en-GB" dirty="0"/>
              <a:t>Deploy </a:t>
            </a:r>
            <a:r>
              <a:rPr lang="en-GB" dirty="0" err="1"/>
              <a:t>GeoPackage</a:t>
            </a:r>
            <a:r>
              <a:rPr lang="en-GB" dirty="0"/>
              <a:t> Encryption plugin</a:t>
            </a:r>
          </a:p>
          <a:p>
            <a:pPr marL="533400" lvl="1" indent="0">
              <a:buNone/>
            </a:pPr>
            <a:r>
              <a:rPr lang="en-GB" dirty="0">
                <a:latin typeface="Courier New" panose="02070309020205020404" pitchFamily="49" charset="0"/>
                <a:cs typeface="Courier New" panose="02070309020205020404" pitchFamily="49" charset="0"/>
              </a:rPr>
              <a:t>$&gt; cd &lt;path to Tomcat webapps&gt;/</a:t>
            </a:r>
            <a:r>
              <a:rPr lang="en-GB" dirty="0" err="1">
                <a:latin typeface="Courier New" panose="02070309020205020404" pitchFamily="49" charset="0"/>
                <a:cs typeface="Courier New" panose="02070309020205020404" pitchFamily="49" charset="0"/>
              </a:rPr>
              <a:t>geoserver</a:t>
            </a:r>
            <a:r>
              <a:rPr lang="en-GB" dirty="0">
                <a:latin typeface="Courier New" panose="02070309020205020404" pitchFamily="49" charset="0"/>
                <a:cs typeface="Courier New" panose="02070309020205020404" pitchFamily="49" charset="0"/>
              </a:rPr>
              <a:t>/WEB-INF/lib</a:t>
            </a:r>
          </a:p>
          <a:p>
            <a:pPr marL="533400" lvl="1" indent="0">
              <a:buNone/>
            </a:pPr>
            <a:r>
              <a:rPr lang="en-GB" dirty="0">
                <a:latin typeface="Courier New" panose="02070309020205020404" pitchFamily="49" charset="0"/>
                <a:cs typeface="Courier New" panose="02070309020205020404" pitchFamily="49" charset="0"/>
              </a:rPr>
              <a:t>$&gt; unzip &lt;path to directory&gt;/geoserver-geopackage-encryption-plugin-1.0-SNAPSHOT.zip </a:t>
            </a:r>
          </a:p>
          <a:p>
            <a:pPr marL="533400" lvl="1" indent="0">
              <a:buNone/>
            </a:pPr>
            <a:r>
              <a:rPr lang="en-DE" dirty="0">
                <a:latin typeface="Courier New" panose="02070309020205020404" pitchFamily="49" charset="0"/>
                <a:cs typeface="Courier New" panose="02070309020205020404" pitchFamily="49" charset="0"/>
              </a:rPr>
              <a:t>$&gt; </a:t>
            </a:r>
            <a:r>
              <a:rPr lang="en-GB" dirty="0">
                <a:latin typeface="Courier New" panose="02070309020205020404" pitchFamily="49" charset="0"/>
                <a:cs typeface="Courier New" panose="02070309020205020404" pitchFamily="49" charset="0"/>
              </a:rPr>
              <a:t>touch ../</a:t>
            </a:r>
            <a:r>
              <a:rPr lang="en-GB" dirty="0" err="1">
                <a:latin typeface="Courier New" panose="02070309020205020404" pitchFamily="49" charset="0"/>
                <a:cs typeface="Courier New" panose="02070309020205020404" pitchFamily="49" charset="0"/>
              </a:rPr>
              <a:t>web.xml</a:t>
            </a:r>
            <a:endParaRPr lang="en-DE"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2374D812-A0AB-FD48-81B0-228A7C1F7EC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4" name="Title 3">
            <a:extLst>
              <a:ext uri="{FF2B5EF4-FFF2-40B4-BE49-F238E27FC236}">
                <a16:creationId xmlns:a16="http://schemas.microsoft.com/office/drawing/2014/main" id="{D51F3BF6-F032-F943-8BF2-4983E8B38B3F}"/>
              </a:ext>
            </a:extLst>
          </p:cNvPr>
          <p:cNvSpPr>
            <a:spLocks noGrp="1"/>
          </p:cNvSpPr>
          <p:nvPr>
            <p:ph type="title"/>
          </p:nvPr>
        </p:nvSpPr>
        <p:spPr/>
        <p:txBody>
          <a:bodyPr>
            <a:normAutofit fontScale="90000"/>
          </a:bodyPr>
          <a:lstStyle/>
          <a:p>
            <a:r>
              <a:rPr lang="en-DE" dirty="0"/>
              <a:t>Installation of D111-3 - GeoPackage Encryption Service</a:t>
            </a:r>
          </a:p>
        </p:txBody>
      </p:sp>
    </p:spTree>
    <p:extLst>
      <p:ext uri="{BB962C8B-B14F-4D97-AF65-F5344CB8AC3E}">
        <p14:creationId xmlns:p14="http://schemas.microsoft.com/office/powerpoint/2010/main" val="2499080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41" name="TextBox 40">
            <a:extLst>
              <a:ext uri="{FF2B5EF4-FFF2-40B4-BE49-F238E27FC236}">
                <a16:creationId xmlns:a16="http://schemas.microsoft.com/office/drawing/2014/main" id="{66051CF8-F793-AF4C-A716-9FFF5BDCBDBC}"/>
              </a:ext>
            </a:extLst>
          </p:cNvPr>
          <p:cNvSpPr txBox="1"/>
          <p:nvPr/>
        </p:nvSpPr>
        <p:spPr>
          <a:xfrm>
            <a:off x="223709" y="1931893"/>
            <a:ext cx="901209" cy="523220"/>
          </a:xfrm>
          <a:prstGeom prst="rect">
            <a:avLst/>
          </a:prstGeom>
          <a:solidFill>
            <a:schemeClr val="bg1"/>
          </a:solidFill>
        </p:spPr>
        <p:txBody>
          <a:bodyPr wrap="none" rtlCol="0">
            <a:spAutoFit/>
          </a:bodyPr>
          <a:lstStyle/>
          <a:p>
            <a:pPr algn="r"/>
            <a:r>
              <a:rPr lang="en-US" dirty="0"/>
              <a:t>Register </a:t>
            </a:r>
          </a:p>
          <a:p>
            <a:pPr algn="r"/>
            <a:r>
              <a:rPr lang="en-US" dirty="0"/>
              <a:t>App</a:t>
            </a:r>
          </a:p>
        </p:txBody>
      </p:sp>
      <p:sp>
        <p:nvSpPr>
          <p:cNvPr id="127" name="Google Shape;127;gddd481981c_0_0"/>
          <p:cNvSpPr txBox="1">
            <a:spLocks noGrp="1"/>
          </p:cNvSpPr>
          <p:nvPr>
            <p:ph type="sldNum" idx="12"/>
          </p:nvPr>
        </p:nvSpPr>
        <p:spPr>
          <a:xfrm>
            <a:off x="10805489" y="6545722"/>
            <a:ext cx="1141200" cy="283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17</a:t>
            </a:fld>
            <a:endParaRPr lang="en-US" dirty="0"/>
          </a:p>
        </p:txBody>
      </p:sp>
      <p:sp>
        <p:nvSpPr>
          <p:cNvPr id="128" name="Google Shape;128;gddd481981c_0_0"/>
          <p:cNvSpPr txBox="1">
            <a:spLocks noGrp="1"/>
          </p:cNvSpPr>
          <p:nvPr>
            <p:ph type="title"/>
          </p:nvPr>
        </p:nvSpPr>
        <p:spPr>
          <a:xfrm>
            <a:off x="223709" y="55285"/>
            <a:ext cx="10515600" cy="76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Interaction Overview (I/III)</a:t>
            </a:r>
          </a:p>
        </p:txBody>
      </p:sp>
      <p:sp>
        <p:nvSpPr>
          <p:cNvPr id="2" name="Rounded Rectangle 1">
            <a:extLst>
              <a:ext uri="{FF2B5EF4-FFF2-40B4-BE49-F238E27FC236}">
                <a16:creationId xmlns:a16="http://schemas.microsoft.com/office/drawing/2014/main" id="{4EFA9A2A-6CC6-2E47-B7A2-C0D0C7968E91}"/>
              </a:ext>
            </a:extLst>
          </p:cNvPr>
          <p:cNvSpPr/>
          <p:nvPr/>
        </p:nvSpPr>
        <p:spPr>
          <a:xfrm>
            <a:off x="6566588" y="2488301"/>
            <a:ext cx="2938404" cy="159744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DCS</a:t>
            </a:r>
          </a:p>
          <a:p>
            <a:pPr algn="ctr"/>
            <a:r>
              <a:rPr lang="en-US" sz="2400" dirty="0" err="1"/>
              <a:t>GeoPackage</a:t>
            </a:r>
            <a:r>
              <a:rPr lang="en-US" sz="2400" dirty="0"/>
              <a:t> Engine</a:t>
            </a:r>
            <a:endParaRPr lang="en-US" sz="2400" b="1" dirty="0">
              <a:solidFill>
                <a:srgbClr val="002060"/>
              </a:solidFill>
              <a:latin typeface="Lato"/>
              <a:ea typeface="Lato"/>
              <a:cs typeface="Lato"/>
              <a:sym typeface="Lato"/>
            </a:endParaRPr>
          </a:p>
        </p:txBody>
      </p:sp>
      <p:sp>
        <p:nvSpPr>
          <p:cNvPr id="13" name="Rounded Rectangle 12">
            <a:extLst>
              <a:ext uri="{FF2B5EF4-FFF2-40B4-BE49-F238E27FC236}">
                <a16:creationId xmlns:a16="http://schemas.microsoft.com/office/drawing/2014/main" id="{518C0571-4A99-3D44-8A0C-086B13C87BC8}"/>
              </a:ext>
            </a:extLst>
          </p:cNvPr>
          <p:cNvSpPr/>
          <p:nvPr/>
        </p:nvSpPr>
        <p:spPr>
          <a:xfrm>
            <a:off x="6566588" y="5113304"/>
            <a:ext cx="2938395" cy="124022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Key Management System</a:t>
            </a:r>
          </a:p>
          <a:p>
            <a:pPr algn="ctr"/>
            <a:r>
              <a:rPr lang="en-US" sz="2000" dirty="0"/>
              <a:t>(in-kind contribution)</a:t>
            </a:r>
          </a:p>
        </p:txBody>
      </p:sp>
      <p:cxnSp>
        <p:nvCxnSpPr>
          <p:cNvPr id="4" name="Straight Arrow Connector 3">
            <a:extLst>
              <a:ext uri="{FF2B5EF4-FFF2-40B4-BE49-F238E27FC236}">
                <a16:creationId xmlns:a16="http://schemas.microsoft.com/office/drawing/2014/main" id="{2AAA8A0B-9D58-2F49-8C09-564C20117A43}"/>
              </a:ext>
            </a:extLst>
          </p:cNvPr>
          <p:cNvCxnSpPr>
            <a:cxnSpLocks/>
            <a:stCxn id="14" idx="3"/>
            <a:endCxn id="2" idx="1"/>
          </p:cNvCxnSpPr>
          <p:nvPr/>
        </p:nvCxnSpPr>
        <p:spPr>
          <a:xfrm>
            <a:off x="2492512" y="3278341"/>
            <a:ext cx="4074076" cy="868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6526EF6-A9C5-E14D-9E53-77B4F6CA8E93}"/>
              </a:ext>
            </a:extLst>
          </p:cNvPr>
          <p:cNvCxnSpPr>
            <a:cxnSpLocks/>
            <a:stCxn id="14" idx="2"/>
            <a:endCxn id="13" idx="1"/>
          </p:cNvCxnSpPr>
          <p:nvPr/>
        </p:nvCxnSpPr>
        <p:spPr>
          <a:xfrm rot="16200000" flipH="1">
            <a:off x="3174053" y="2340881"/>
            <a:ext cx="1728956" cy="5056113"/>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1708E1-0C87-3040-9BF0-27D0896A99DC}"/>
              </a:ext>
            </a:extLst>
          </p:cNvPr>
          <p:cNvCxnSpPr>
            <a:cxnSpLocks/>
            <a:stCxn id="2" idx="2"/>
            <a:endCxn id="13" idx="0"/>
          </p:cNvCxnSpPr>
          <p:nvPr/>
        </p:nvCxnSpPr>
        <p:spPr>
          <a:xfrm flipH="1">
            <a:off x="8035786" y="4085746"/>
            <a:ext cx="4" cy="10275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E5ADFE-08BF-EE46-A998-C193004DCA61}"/>
              </a:ext>
            </a:extLst>
          </p:cNvPr>
          <p:cNvCxnSpPr>
            <a:cxnSpLocks/>
          </p:cNvCxnSpPr>
          <p:nvPr/>
        </p:nvCxnSpPr>
        <p:spPr>
          <a:xfrm>
            <a:off x="2764395" y="2980514"/>
            <a:ext cx="34253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155F0D-8C6B-6241-9F7A-13D070FC65B3}"/>
              </a:ext>
            </a:extLst>
          </p:cNvPr>
          <p:cNvSpPr txBox="1"/>
          <p:nvPr/>
        </p:nvSpPr>
        <p:spPr>
          <a:xfrm>
            <a:off x="3132047" y="2406746"/>
            <a:ext cx="1909497" cy="738664"/>
          </a:xfrm>
          <a:prstGeom prst="rect">
            <a:avLst/>
          </a:prstGeom>
          <a:solidFill>
            <a:schemeClr val="bg1"/>
          </a:solidFill>
        </p:spPr>
        <p:txBody>
          <a:bodyPr wrap="none" rtlCol="0">
            <a:spAutoFit/>
          </a:bodyPr>
          <a:lstStyle/>
          <a:p>
            <a:r>
              <a:rPr lang="en-US" dirty="0"/>
              <a:t>OGC API Request</a:t>
            </a:r>
          </a:p>
          <a:p>
            <a:r>
              <a:rPr lang="en-US" dirty="0"/>
              <a:t>+ access token</a:t>
            </a:r>
          </a:p>
          <a:p>
            <a:r>
              <a:rPr lang="en-US" dirty="0"/>
              <a:t>+ security parameters</a:t>
            </a:r>
          </a:p>
        </p:txBody>
      </p:sp>
      <p:cxnSp>
        <p:nvCxnSpPr>
          <p:cNvPr id="27" name="Straight Arrow Connector 26">
            <a:extLst>
              <a:ext uri="{FF2B5EF4-FFF2-40B4-BE49-F238E27FC236}">
                <a16:creationId xmlns:a16="http://schemas.microsoft.com/office/drawing/2014/main" id="{3FF0AB94-C7AE-6449-BCB6-967842C81B4B}"/>
              </a:ext>
            </a:extLst>
          </p:cNvPr>
          <p:cNvCxnSpPr>
            <a:cxnSpLocks/>
          </p:cNvCxnSpPr>
          <p:nvPr/>
        </p:nvCxnSpPr>
        <p:spPr>
          <a:xfrm flipV="1">
            <a:off x="2753686" y="3778369"/>
            <a:ext cx="3423661" cy="104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9D23CC0-A5BD-D345-A0BC-FF0CFAEEA28D}"/>
              </a:ext>
            </a:extLst>
          </p:cNvPr>
          <p:cNvSpPr txBox="1"/>
          <p:nvPr/>
        </p:nvSpPr>
        <p:spPr>
          <a:xfrm>
            <a:off x="3341571" y="4236206"/>
            <a:ext cx="2770310" cy="523220"/>
          </a:xfrm>
          <a:prstGeom prst="rect">
            <a:avLst/>
          </a:prstGeom>
          <a:solidFill>
            <a:schemeClr val="bg1"/>
          </a:solidFill>
        </p:spPr>
        <p:txBody>
          <a:bodyPr wrap="none" rtlCol="0">
            <a:spAutoFit/>
          </a:bodyPr>
          <a:lstStyle/>
          <a:p>
            <a:r>
              <a:rPr lang="en-US" dirty="0" err="1"/>
              <a:t>GeoPackage</a:t>
            </a:r>
            <a:r>
              <a:rPr lang="en-US" dirty="0"/>
              <a:t> with </a:t>
            </a:r>
          </a:p>
          <a:p>
            <a:r>
              <a:rPr lang="en-US" dirty="0"/>
              <a:t>encrypted features / tiles / health</a:t>
            </a:r>
          </a:p>
        </p:txBody>
      </p:sp>
      <p:cxnSp>
        <p:nvCxnSpPr>
          <p:cNvPr id="29" name="Straight Arrow Connector 28">
            <a:extLst>
              <a:ext uri="{FF2B5EF4-FFF2-40B4-BE49-F238E27FC236}">
                <a16:creationId xmlns:a16="http://schemas.microsoft.com/office/drawing/2014/main" id="{C4C7D2FC-CED3-3744-9023-A8E6243CC26E}"/>
              </a:ext>
            </a:extLst>
          </p:cNvPr>
          <p:cNvCxnSpPr/>
          <p:nvPr/>
        </p:nvCxnSpPr>
        <p:spPr>
          <a:xfrm>
            <a:off x="2944926" y="5519496"/>
            <a:ext cx="32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C14CDE8-AC73-054A-8C56-6A54FDA6E8B0}"/>
              </a:ext>
            </a:extLst>
          </p:cNvPr>
          <p:cNvSpPr txBox="1"/>
          <p:nvPr/>
        </p:nvSpPr>
        <p:spPr>
          <a:xfrm>
            <a:off x="3389435" y="5120896"/>
            <a:ext cx="1383712" cy="523220"/>
          </a:xfrm>
          <a:prstGeom prst="rect">
            <a:avLst/>
          </a:prstGeom>
          <a:solidFill>
            <a:schemeClr val="bg1"/>
          </a:solidFill>
        </p:spPr>
        <p:txBody>
          <a:bodyPr wrap="none" rtlCol="0">
            <a:spAutoFit/>
          </a:bodyPr>
          <a:lstStyle/>
          <a:p>
            <a:r>
              <a:rPr lang="en-US" dirty="0"/>
              <a:t>Request DEK</a:t>
            </a:r>
          </a:p>
          <a:p>
            <a:r>
              <a:rPr lang="en-US" dirty="0"/>
              <a:t>+ access token</a:t>
            </a:r>
          </a:p>
        </p:txBody>
      </p:sp>
      <p:cxnSp>
        <p:nvCxnSpPr>
          <p:cNvPr id="31" name="Straight Arrow Connector 30">
            <a:extLst>
              <a:ext uri="{FF2B5EF4-FFF2-40B4-BE49-F238E27FC236}">
                <a16:creationId xmlns:a16="http://schemas.microsoft.com/office/drawing/2014/main" id="{2BF90AA7-5303-6045-88B2-2C7CA76B01E8}"/>
              </a:ext>
            </a:extLst>
          </p:cNvPr>
          <p:cNvCxnSpPr/>
          <p:nvPr/>
        </p:nvCxnSpPr>
        <p:spPr>
          <a:xfrm>
            <a:off x="2935838" y="5962692"/>
            <a:ext cx="3215811"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EB110C-6FA6-7046-9375-83B7F7B4D9D1}"/>
              </a:ext>
            </a:extLst>
          </p:cNvPr>
          <p:cNvSpPr txBox="1"/>
          <p:nvPr/>
        </p:nvSpPr>
        <p:spPr>
          <a:xfrm>
            <a:off x="3396452" y="5779535"/>
            <a:ext cx="554960" cy="307777"/>
          </a:xfrm>
          <a:prstGeom prst="rect">
            <a:avLst/>
          </a:prstGeom>
          <a:solidFill>
            <a:schemeClr val="bg1"/>
          </a:solidFill>
        </p:spPr>
        <p:txBody>
          <a:bodyPr wrap="none" rtlCol="0">
            <a:spAutoFit/>
          </a:bodyPr>
          <a:lstStyle/>
          <a:p>
            <a:r>
              <a:rPr lang="en-US" dirty="0"/>
              <a:t>DEK</a:t>
            </a:r>
          </a:p>
        </p:txBody>
      </p:sp>
      <p:cxnSp>
        <p:nvCxnSpPr>
          <p:cNvPr id="34" name="Straight Arrow Connector 33">
            <a:extLst>
              <a:ext uri="{FF2B5EF4-FFF2-40B4-BE49-F238E27FC236}">
                <a16:creationId xmlns:a16="http://schemas.microsoft.com/office/drawing/2014/main" id="{99CAC312-9449-F744-9D73-306CB102D7DA}"/>
              </a:ext>
            </a:extLst>
          </p:cNvPr>
          <p:cNvCxnSpPr>
            <a:cxnSpLocks/>
          </p:cNvCxnSpPr>
          <p:nvPr/>
        </p:nvCxnSpPr>
        <p:spPr>
          <a:xfrm flipV="1">
            <a:off x="8464831" y="4246926"/>
            <a:ext cx="0" cy="5826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810562-D69A-E64B-9EC4-7453D9FA993C}"/>
              </a:ext>
            </a:extLst>
          </p:cNvPr>
          <p:cNvSpPr txBox="1"/>
          <p:nvPr/>
        </p:nvSpPr>
        <p:spPr>
          <a:xfrm>
            <a:off x="8133821" y="4355889"/>
            <a:ext cx="1200970" cy="307777"/>
          </a:xfrm>
          <a:prstGeom prst="rect">
            <a:avLst/>
          </a:prstGeom>
          <a:solidFill>
            <a:schemeClr val="bg1"/>
          </a:solidFill>
        </p:spPr>
        <p:txBody>
          <a:bodyPr wrap="none" rtlCol="0">
            <a:spAutoFit/>
          </a:bodyPr>
          <a:lstStyle/>
          <a:p>
            <a:r>
              <a:rPr lang="en-US" dirty="0"/>
              <a:t>register DEK</a:t>
            </a:r>
          </a:p>
        </p:txBody>
      </p:sp>
      <p:cxnSp>
        <p:nvCxnSpPr>
          <p:cNvPr id="37" name="Straight Arrow Connector 36">
            <a:extLst>
              <a:ext uri="{FF2B5EF4-FFF2-40B4-BE49-F238E27FC236}">
                <a16:creationId xmlns:a16="http://schemas.microsoft.com/office/drawing/2014/main" id="{E318F7D6-78A6-344C-8F9B-B7971BA81306}"/>
              </a:ext>
            </a:extLst>
          </p:cNvPr>
          <p:cNvCxnSpPr>
            <a:cxnSpLocks/>
          </p:cNvCxnSpPr>
          <p:nvPr/>
        </p:nvCxnSpPr>
        <p:spPr>
          <a:xfrm flipV="1">
            <a:off x="7689625" y="4201330"/>
            <a:ext cx="0" cy="58267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9A1977-4339-C245-ACAB-51626705F217}"/>
              </a:ext>
            </a:extLst>
          </p:cNvPr>
          <p:cNvSpPr txBox="1"/>
          <p:nvPr/>
        </p:nvSpPr>
        <p:spPr>
          <a:xfrm>
            <a:off x="7165827" y="4374098"/>
            <a:ext cx="833883" cy="307777"/>
          </a:xfrm>
          <a:prstGeom prst="rect">
            <a:avLst/>
          </a:prstGeom>
          <a:solidFill>
            <a:schemeClr val="bg1"/>
          </a:solidFill>
        </p:spPr>
        <p:txBody>
          <a:bodyPr wrap="none" rtlCol="0">
            <a:spAutoFit/>
          </a:bodyPr>
          <a:lstStyle/>
          <a:p>
            <a:r>
              <a:rPr lang="en-US" dirty="0"/>
              <a:t>DEK kid</a:t>
            </a:r>
          </a:p>
        </p:txBody>
      </p:sp>
      <p:sp>
        <p:nvSpPr>
          <p:cNvPr id="18" name="TextBox 17">
            <a:extLst>
              <a:ext uri="{FF2B5EF4-FFF2-40B4-BE49-F238E27FC236}">
                <a16:creationId xmlns:a16="http://schemas.microsoft.com/office/drawing/2014/main" id="{19A088A8-99D1-1146-97A8-196CDB8564E4}"/>
              </a:ext>
            </a:extLst>
          </p:cNvPr>
          <p:cNvSpPr txBox="1"/>
          <p:nvPr/>
        </p:nvSpPr>
        <p:spPr>
          <a:xfrm>
            <a:off x="279297" y="6045749"/>
            <a:ext cx="2287806" cy="307777"/>
          </a:xfrm>
          <a:prstGeom prst="rect">
            <a:avLst/>
          </a:prstGeom>
          <a:noFill/>
        </p:spPr>
        <p:txBody>
          <a:bodyPr wrap="none" rtlCol="0">
            <a:spAutoFit/>
          </a:bodyPr>
          <a:lstStyle/>
          <a:p>
            <a:r>
              <a:rPr lang="en-US" dirty="0"/>
              <a:t>DEK: Data Encryption Key</a:t>
            </a:r>
          </a:p>
        </p:txBody>
      </p:sp>
      <p:grpSp>
        <p:nvGrpSpPr>
          <p:cNvPr id="12" name="Group 11">
            <a:extLst>
              <a:ext uri="{FF2B5EF4-FFF2-40B4-BE49-F238E27FC236}">
                <a16:creationId xmlns:a16="http://schemas.microsoft.com/office/drawing/2014/main" id="{EEC51802-230B-1244-9535-79D07F12722D}"/>
              </a:ext>
            </a:extLst>
          </p:cNvPr>
          <p:cNvGrpSpPr/>
          <p:nvPr/>
        </p:nvGrpSpPr>
        <p:grpSpPr>
          <a:xfrm>
            <a:off x="528437" y="2552221"/>
            <a:ext cx="1964075" cy="1452239"/>
            <a:chOff x="533946" y="2111856"/>
            <a:chExt cx="1964075" cy="1452239"/>
          </a:xfrm>
        </p:grpSpPr>
        <p:sp>
          <p:nvSpPr>
            <p:cNvPr id="14" name="Rounded Rectangle 13">
              <a:extLst>
                <a:ext uri="{FF2B5EF4-FFF2-40B4-BE49-F238E27FC236}">
                  <a16:creationId xmlns:a16="http://schemas.microsoft.com/office/drawing/2014/main" id="{D2DEECCC-29D3-7240-B4D4-9E22D887CC33}"/>
                </a:ext>
              </a:extLst>
            </p:cNvPr>
            <p:cNvSpPr/>
            <p:nvPr/>
          </p:nvSpPr>
          <p:spPr>
            <a:xfrm>
              <a:off x="533946" y="2111856"/>
              <a:ext cx="1964075" cy="145223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Client App</a:t>
              </a:r>
            </a:p>
            <a:p>
              <a:pPr algn="ctr"/>
              <a:endParaRPr lang="en-US" sz="2400" dirty="0"/>
            </a:p>
            <a:p>
              <a:pPr algn="ctr"/>
              <a:endParaRPr lang="en-US" sz="2400" dirty="0"/>
            </a:p>
          </p:txBody>
        </p:sp>
        <p:pic>
          <p:nvPicPr>
            <p:cNvPr id="1026" name="Picture 2" descr="GeoPackageDay 2020 - what is GeoPackage? | OGC">
              <a:extLst>
                <a:ext uri="{FF2B5EF4-FFF2-40B4-BE49-F238E27FC236}">
                  <a16:creationId xmlns:a16="http://schemas.microsoft.com/office/drawing/2014/main" id="{D41D1E76-D40A-C14E-B18E-24180DF73E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548" y="2656848"/>
              <a:ext cx="1806487" cy="833765"/>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a:extLst>
              <a:ext uri="{FF2B5EF4-FFF2-40B4-BE49-F238E27FC236}">
                <a16:creationId xmlns:a16="http://schemas.microsoft.com/office/drawing/2014/main" id="{6C524EF1-8CB2-7748-B9A8-BBE6966722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82959" y="3364904"/>
            <a:ext cx="853324" cy="863216"/>
          </a:xfrm>
          <a:prstGeom prst="rect">
            <a:avLst/>
          </a:prstGeom>
        </p:spPr>
      </p:pic>
      <p:sp>
        <p:nvSpPr>
          <p:cNvPr id="48" name="Rounded Rectangle 47">
            <a:extLst>
              <a:ext uri="{FF2B5EF4-FFF2-40B4-BE49-F238E27FC236}">
                <a16:creationId xmlns:a16="http://schemas.microsoft.com/office/drawing/2014/main" id="{DE4CCF1A-02BB-EE45-9637-9F758E9E2D55}"/>
              </a:ext>
            </a:extLst>
          </p:cNvPr>
          <p:cNvSpPr/>
          <p:nvPr/>
        </p:nvSpPr>
        <p:spPr>
          <a:xfrm>
            <a:off x="9219300" y="2814885"/>
            <a:ext cx="2727389" cy="599906"/>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err="1"/>
              <a:t>GeoServer</a:t>
            </a:r>
            <a:endParaRPr lang="en-US" sz="2400" dirty="0"/>
          </a:p>
        </p:txBody>
      </p:sp>
      <p:sp>
        <p:nvSpPr>
          <p:cNvPr id="49" name="Can 48">
            <a:extLst>
              <a:ext uri="{FF2B5EF4-FFF2-40B4-BE49-F238E27FC236}">
                <a16:creationId xmlns:a16="http://schemas.microsoft.com/office/drawing/2014/main" id="{E2AC1430-68B3-8745-9B75-8A8EF5E6F6BE}"/>
              </a:ext>
            </a:extLst>
          </p:cNvPr>
          <p:cNvSpPr/>
          <p:nvPr/>
        </p:nvSpPr>
        <p:spPr>
          <a:xfrm>
            <a:off x="10171165" y="3591465"/>
            <a:ext cx="1673481" cy="1889600"/>
          </a:xfrm>
          <a:prstGeom prst="can">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t>Data</a:t>
            </a:r>
          </a:p>
          <a:p>
            <a:pPr marL="342900" indent="-342900">
              <a:buFontTx/>
              <a:buChar char="-"/>
            </a:pPr>
            <a:r>
              <a:rPr lang="en-US" sz="2000" dirty="0"/>
              <a:t>Features</a:t>
            </a:r>
          </a:p>
          <a:p>
            <a:pPr marL="342900" indent="-342900">
              <a:buFontTx/>
              <a:buChar char="-"/>
            </a:pPr>
            <a:r>
              <a:rPr lang="en-US" sz="2000" dirty="0"/>
              <a:t>Tiles</a:t>
            </a:r>
          </a:p>
          <a:p>
            <a:pPr marL="342900" indent="-342900">
              <a:buFontTx/>
              <a:buChar char="-"/>
            </a:pPr>
            <a:r>
              <a:rPr lang="en-US" sz="2000" dirty="0"/>
              <a:t>Health</a:t>
            </a:r>
          </a:p>
        </p:txBody>
      </p:sp>
      <p:sp>
        <p:nvSpPr>
          <p:cNvPr id="50" name="Up-down Arrow 49">
            <a:extLst>
              <a:ext uri="{FF2B5EF4-FFF2-40B4-BE49-F238E27FC236}">
                <a16:creationId xmlns:a16="http://schemas.microsoft.com/office/drawing/2014/main" id="{6253168B-54D0-8C4D-9A0E-5CAA98FC7B51}"/>
              </a:ext>
            </a:extLst>
          </p:cNvPr>
          <p:cNvSpPr/>
          <p:nvPr/>
        </p:nvSpPr>
        <p:spPr>
          <a:xfrm>
            <a:off x="10771533" y="3278341"/>
            <a:ext cx="472744" cy="438102"/>
          </a:xfrm>
          <a:prstGeom prst="upDownArrow">
            <a:avLst>
              <a:gd name="adj1" fmla="val 38406"/>
              <a:gd name="adj2" fmla="val 3116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9" name="Rounded Rectangle 38">
            <a:extLst>
              <a:ext uri="{FF2B5EF4-FFF2-40B4-BE49-F238E27FC236}">
                <a16:creationId xmlns:a16="http://schemas.microsoft.com/office/drawing/2014/main" id="{F5ED5987-771E-C24F-B5E3-B49B3E36D0D0}"/>
              </a:ext>
            </a:extLst>
          </p:cNvPr>
          <p:cNvSpPr/>
          <p:nvPr/>
        </p:nvSpPr>
        <p:spPr>
          <a:xfrm>
            <a:off x="528437" y="1014543"/>
            <a:ext cx="8976546" cy="8202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Authorization Server</a:t>
            </a:r>
          </a:p>
          <a:p>
            <a:pPr algn="ctr"/>
            <a:r>
              <a:rPr lang="en-US" sz="2000" dirty="0"/>
              <a:t>(in-kind contribution)</a:t>
            </a:r>
          </a:p>
        </p:txBody>
      </p:sp>
      <p:cxnSp>
        <p:nvCxnSpPr>
          <p:cNvPr id="40" name="Straight Arrow Connector 39">
            <a:extLst>
              <a:ext uri="{FF2B5EF4-FFF2-40B4-BE49-F238E27FC236}">
                <a16:creationId xmlns:a16="http://schemas.microsoft.com/office/drawing/2014/main" id="{663520C5-CF62-344C-B9F3-34C37B9F655B}"/>
              </a:ext>
            </a:extLst>
          </p:cNvPr>
          <p:cNvCxnSpPr>
            <a:cxnSpLocks/>
          </p:cNvCxnSpPr>
          <p:nvPr/>
        </p:nvCxnSpPr>
        <p:spPr>
          <a:xfrm flipV="1">
            <a:off x="1097280" y="1923898"/>
            <a:ext cx="1" cy="52322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D036809-2A10-E14E-86EB-4FC54B15251F}"/>
              </a:ext>
            </a:extLst>
          </p:cNvPr>
          <p:cNvSpPr txBox="1"/>
          <p:nvPr/>
        </p:nvSpPr>
        <p:spPr>
          <a:xfrm>
            <a:off x="1849439" y="1923898"/>
            <a:ext cx="622286" cy="523220"/>
          </a:xfrm>
          <a:prstGeom prst="rect">
            <a:avLst/>
          </a:prstGeom>
          <a:solidFill>
            <a:schemeClr val="bg1"/>
          </a:solidFill>
        </p:spPr>
        <p:txBody>
          <a:bodyPr wrap="none" rtlCol="0">
            <a:spAutoFit/>
          </a:bodyPr>
          <a:lstStyle/>
          <a:p>
            <a:r>
              <a:rPr lang="en-US" dirty="0"/>
              <a:t>User</a:t>
            </a:r>
          </a:p>
          <a:p>
            <a:r>
              <a:rPr lang="en-US" dirty="0"/>
              <a:t>Login</a:t>
            </a:r>
          </a:p>
        </p:txBody>
      </p:sp>
      <p:sp>
        <p:nvSpPr>
          <p:cNvPr id="23" name="Cloud 22">
            <a:extLst>
              <a:ext uri="{FF2B5EF4-FFF2-40B4-BE49-F238E27FC236}">
                <a16:creationId xmlns:a16="http://schemas.microsoft.com/office/drawing/2014/main" id="{C18CFF8B-5AEA-FF46-96EA-0701576BBF4E}"/>
              </a:ext>
            </a:extLst>
          </p:cNvPr>
          <p:cNvSpPr/>
          <p:nvPr/>
        </p:nvSpPr>
        <p:spPr>
          <a:xfrm>
            <a:off x="9797746" y="1014542"/>
            <a:ext cx="2170531" cy="1432575"/>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cxnSp>
        <p:nvCxnSpPr>
          <p:cNvPr id="45" name="Elbow Connector 44">
            <a:extLst>
              <a:ext uri="{FF2B5EF4-FFF2-40B4-BE49-F238E27FC236}">
                <a16:creationId xmlns:a16="http://schemas.microsoft.com/office/drawing/2014/main" id="{5526AA04-810C-5746-AA16-744341BCAD05}"/>
              </a:ext>
            </a:extLst>
          </p:cNvPr>
          <p:cNvCxnSpPr>
            <a:cxnSpLocks/>
            <a:stCxn id="23" idx="2"/>
          </p:cNvCxnSpPr>
          <p:nvPr/>
        </p:nvCxnSpPr>
        <p:spPr>
          <a:xfrm rot="10800000" flipV="1">
            <a:off x="1802557" y="1730830"/>
            <a:ext cx="8001923" cy="703632"/>
          </a:xfrm>
          <a:prstGeom prst="bentConnector3">
            <a:avLst>
              <a:gd name="adj1" fmla="val 100005"/>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5" name="Picture 2" descr="Google - Home | Facebook">
            <a:extLst>
              <a:ext uri="{FF2B5EF4-FFF2-40B4-BE49-F238E27FC236}">
                <a16:creationId xmlns:a16="http://schemas.microsoft.com/office/drawing/2014/main" id="{29E914FD-C3CB-3141-83CE-657AB375F0B4}"/>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244697" y="1282501"/>
            <a:ext cx="419334" cy="4193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Open GIS? - GIS Lounge">
            <a:extLst>
              <a:ext uri="{FF2B5EF4-FFF2-40B4-BE49-F238E27FC236}">
                <a16:creationId xmlns:a16="http://schemas.microsoft.com/office/drawing/2014/main" id="{BF6C0C1E-5D54-014C-8864-43E06E4EEB1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261590" y="1725997"/>
            <a:ext cx="804882" cy="4024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duGAIN Home - eduGAIN - GÉANT federated confluence">
            <a:extLst>
              <a:ext uri="{FF2B5EF4-FFF2-40B4-BE49-F238E27FC236}">
                <a16:creationId xmlns:a16="http://schemas.microsoft.com/office/drawing/2014/main" id="{A0CF974F-8E1D-A94A-BAAB-37F71149A117}"/>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876788" y="1289052"/>
            <a:ext cx="786775" cy="205346"/>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44C6AD0-5223-2A4A-9600-A11E4CAFBD62}"/>
              </a:ext>
            </a:extLst>
          </p:cNvPr>
          <p:cNvSpPr txBox="1"/>
          <p:nvPr/>
        </p:nvSpPr>
        <p:spPr>
          <a:xfrm>
            <a:off x="10036454" y="2182199"/>
            <a:ext cx="1572768" cy="27699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ctr"/>
            <a:r>
              <a:rPr lang="en-DE" sz="1200" dirty="0">
                <a:solidFill>
                  <a:schemeClr val="lt1"/>
                </a:solidFill>
                <a:latin typeface="+mn-lt"/>
                <a:ea typeface="+mn-ea"/>
                <a:cs typeface="+mn-cs"/>
              </a:rPr>
              <a:t>Login Federation</a:t>
            </a:r>
          </a:p>
        </p:txBody>
      </p:sp>
      <p:pic>
        <p:nvPicPr>
          <p:cNvPr id="1034" name="Picture 10">
            <a:extLst>
              <a:ext uri="{FF2B5EF4-FFF2-40B4-BE49-F238E27FC236}">
                <a16:creationId xmlns:a16="http://schemas.microsoft.com/office/drawing/2014/main" id="{5057C312-F271-1141-893B-316D4B478BA6}"/>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1214434" y="1606392"/>
            <a:ext cx="323310" cy="323310"/>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10ADF052-4F77-BB40-B417-1D7DF0E570D6}"/>
              </a:ext>
            </a:extLst>
          </p:cNvPr>
          <p:cNvSpPr txBox="1"/>
          <p:nvPr/>
        </p:nvSpPr>
        <p:spPr>
          <a:xfrm>
            <a:off x="6753449" y="1942159"/>
            <a:ext cx="1309974" cy="523220"/>
          </a:xfrm>
          <a:prstGeom prst="rect">
            <a:avLst/>
          </a:prstGeom>
          <a:solidFill>
            <a:schemeClr val="bg1"/>
          </a:solidFill>
        </p:spPr>
        <p:txBody>
          <a:bodyPr wrap="none" rtlCol="0">
            <a:spAutoFit/>
          </a:bodyPr>
          <a:lstStyle/>
          <a:p>
            <a:pPr algn="r"/>
            <a:r>
              <a:rPr lang="en-US" dirty="0"/>
              <a:t>Access Token</a:t>
            </a:r>
          </a:p>
          <a:p>
            <a:pPr algn="r"/>
            <a:r>
              <a:rPr lang="en-US" dirty="0"/>
              <a:t>validation</a:t>
            </a:r>
          </a:p>
        </p:txBody>
      </p:sp>
      <p:cxnSp>
        <p:nvCxnSpPr>
          <p:cNvPr id="63" name="Straight Arrow Connector 62">
            <a:extLst>
              <a:ext uri="{FF2B5EF4-FFF2-40B4-BE49-F238E27FC236}">
                <a16:creationId xmlns:a16="http://schemas.microsoft.com/office/drawing/2014/main" id="{39F67D6B-D48B-144B-97E8-246E19EDCE71}"/>
              </a:ext>
            </a:extLst>
          </p:cNvPr>
          <p:cNvCxnSpPr>
            <a:cxnSpLocks/>
          </p:cNvCxnSpPr>
          <p:nvPr/>
        </p:nvCxnSpPr>
        <p:spPr>
          <a:xfrm flipV="1">
            <a:off x="8035785" y="1934164"/>
            <a:ext cx="1" cy="523220"/>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101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EA44E3-7806-A047-92C7-35AD512347A8}"/>
              </a:ext>
            </a:extLst>
          </p:cNvPr>
          <p:cNvSpPr>
            <a:spLocks noGrp="1"/>
          </p:cNvSpPr>
          <p:nvPr>
            <p:ph type="body" idx="1"/>
          </p:nvPr>
        </p:nvSpPr>
        <p:spPr>
          <a:xfrm>
            <a:off x="334106" y="1162838"/>
            <a:ext cx="11857893" cy="1635780"/>
          </a:xfrm>
        </p:spPr>
        <p:txBody>
          <a:bodyPr/>
          <a:lstStyle/>
          <a:p>
            <a:r>
              <a:rPr lang="en-DE" dirty="0"/>
              <a:t>Use OGC Testbed Token App </a:t>
            </a:r>
          </a:p>
          <a:p>
            <a:pPr lvl="1"/>
            <a:r>
              <a:rPr lang="en-GB" dirty="0">
                <a:hlinkClick r:id="rId2"/>
              </a:rPr>
              <a:t>https://ogc.secure-dimensions.com/dcs/token-app/</a:t>
            </a:r>
            <a:r>
              <a:rPr lang="en-GB" dirty="0"/>
              <a:t> </a:t>
            </a:r>
            <a:endParaRPr lang="en-DE" dirty="0"/>
          </a:p>
          <a:p>
            <a:endParaRPr lang="en-DE" dirty="0"/>
          </a:p>
        </p:txBody>
      </p:sp>
      <p:sp>
        <p:nvSpPr>
          <p:cNvPr id="3" name="Slide Number Placeholder 2">
            <a:extLst>
              <a:ext uri="{FF2B5EF4-FFF2-40B4-BE49-F238E27FC236}">
                <a16:creationId xmlns:a16="http://schemas.microsoft.com/office/drawing/2014/main" id="{81107CD2-2E18-FB4B-8188-F8D39EB7AA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4" name="Title 3">
            <a:extLst>
              <a:ext uri="{FF2B5EF4-FFF2-40B4-BE49-F238E27FC236}">
                <a16:creationId xmlns:a16="http://schemas.microsoft.com/office/drawing/2014/main" id="{F2E58E67-9C15-C94C-8FCF-46200BD3B451}"/>
              </a:ext>
            </a:extLst>
          </p:cNvPr>
          <p:cNvSpPr>
            <a:spLocks noGrp="1"/>
          </p:cNvSpPr>
          <p:nvPr>
            <p:ph type="title"/>
          </p:nvPr>
        </p:nvSpPr>
        <p:spPr/>
        <p:txBody>
          <a:bodyPr/>
          <a:lstStyle/>
          <a:p>
            <a:r>
              <a:rPr lang="en-DE" dirty="0"/>
              <a:t>Fetching a Bearer Token</a:t>
            </a:r>
          </a:p>
        </p:txBody>
      </p:sp>
      <p:pic>
        <p:nvPicPr>
          <p:cNvPr id="9" name="Picture 8">
            <a:extLst>
              <a:ext uri="{FF2B5EF4-FFF2-40B4-BE49-F238E27FC236}">
                <a16:creationId xmlns:a16="http://schemas.microsoft.com/office/drawing/2014/main" id="{B6067D48-3E65-E04C-A1B3-BB3F3F312BD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106" y="2318853"/>
            <a:ext cx="10875818" cy="4136814"/>
          </a:xfrm>
          <a:prstGeom prst="rect">
            <a:avLst/>
          </a:prstGeom>
        </p:spPr>
      </p:pic>
      <p:sp>
        <p:nvSpPr>
          <p:cNvPr id="10" name="Rectangle 9">
            <a:extLst>
              <a:ext uri="{FF2B5EF4-FFF2-40B4-BE49-F238E27FC236}">
                <a16:creationId xmlns:a16="http://schemas.microsoft.com/office/drawing/2014/main" id="{ADE7CD3F-BBF2-A24D-AD5C-FBD348395149}"/>
              </a:ext>
            </a:extLst>
          </p:cNvPr>
          <p:cNvSpPr/>
          <p:nvPr/>
        </p:nvSpPr>
        <p:spPr>
          <a:xfrm>
            <a:off x="3325091" y="5070764"/>
            <a:ext cx="3103418" cy="40178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14947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cxnSp>
        <p:nvCxnSpPr>
          <p:cNvPr id="90" name="Straight Connector 89">
            <a:extLst>
              <a:ext uri="{FF2B5EF4-FFF2-40B4-BE49-F238E27FC236}">
                <a16:creationId xmlns:a16="http://schemas.microsoft.com/office/drawing/2014/main" id="{37CBC94C-1E9D-AC4A-8D88-C2DFF96C637B}"/>
              </a:ext>
            </a:extLst>
          </p:cNvPr>
          <p:cNvCxnSpPr>
            <a:cxnSpLocks/>
            <a:stCxn id="87" idx="2"/>
          </p:cNvCxnSpPr>
          <p:nvPr/>
        </p:nvCxnSpPr>
        <p:spPr>
          <a:xfrm flipH="1">
            <a:off x="6391348" y="1307550"/>
            <a:ext cx="2125482" cy="820161"/>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58DBFBBB-4C60-494C-9839-F4BEF1C31748}"/>
              </a:ext>
            </a:extLst>
          </p:cNvPr>
          <p:cNvCxnSpPr>
            <a:cxnSpLocks/>
            <a:stCxn id="76" idx="3"/>
            <a:endCxn id="38" idx="1"/>
          </p:cNvCxnSpPr>
          <p:nvPr/>
        </p:nvCxnSpPr>
        <p:spPr>
          <a:xfrm flipV="1">
            <a:off x="7366231" y="3771119"/>
            <a:ext cx="1655290" cy="2200199"/>
          </a:xfrm>
          <a:prstGeom prst="curvedConnector3">
            <a:avLst>
              <a:gd name="adj1" fmla="val 50000"/>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BFEA432-84C2-B946-86C9-B56D8AFF5BBB}"/>
              </a:ext>
            </a:extLst>
          </p:cNvPr>
          <p:cNvCxnSpPr>
            <a:cxnSpLocks/>
            <a:stCxn id="23" idx="2"/>
            <a:endCxn id="30" idx="3"/>
          </p:cNvCxnSpPr>
          <p:nvPr/>
        </p:nvCxnSpPr>
        <p:spPr>
          <a:xfrm flipH="1">
            <a:off x="6914184" y="1933924"/>
            <a:ext cx="406813" cy="284332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7" name="Google Shape;127;gddd481981c_0_0"/>
          <p:cNvSpPr txBox="1">
            <a:spLocks noGrp="1"/>
          </p:cNvSpPr>
          <p:nvPr>
            <p:ph type="sldNum" idx="12"/>
          </p:nvPr>
        </p:nvSpPr>
        <p:spPr>
          <a:xfrm>
            <a:off x="10805489" y="6545722"/>
            <a:ext cx="1141200" cy="283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19</a:t>
            </a:fld>
            <a:endParaRPr lang="en-US" dirty="0"/>
          </a:p>
        </p:txBody>
      </p:sp>
      <p:sp>
        <p:nvSpPr>
          <p:cNvPr id="128" name="Google Shape;128;gddd481981c_0_0"/>
          <p:cNvSpPr txBox="1">
            <a:spLocks noGrp="1"/>
          </p:cNvSpPr>
          <p:nvPr>
            <p:ph type="title"/>
          </p:nvPr>
        </p:nvSpPr>
        <p:spPr>
          <a:xfrm>
            <a:off x="223709" y="55285"/>
            <a:ext cx="10515600" cy="76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Interaction Overview (II/III)</a:t>
            </a:r>
          </a:p>
        </p:txBody>
      </p:sp>
      <p:sp>
        <p:nvSpPr>
          <p:cNvPr id="2" name="Rounded Rectangle 1">
            <a:extLst>
              <a:ext uri="{FF2B5EF4-FFF2-40B4-BE49-F238E27FC236}">
                <a16:creationId xmlns:a16="http://schemas.microsoft.com/office/drawing/2014/main" id="{4EFA9A2A-6CC6-2E47-B7A2-C0D0C7968E91}"/>
              </a:ext>
            </a:extLst>
          </p:cNvPr>
          <p:cNvSpPr/>
          <p:nvPr/>
        </p:nvSpPr>
        <p:spPr>
          <a:xfrm>
            <a:off x="8422282" y="1387063"/>
            <a:ext cx="2938404" cy="19418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DCS</a:t>
            </a:r>
          </a:p>
          <a:p>
            <a:pPr algn="ctr"/>
            <a:r>
              <a:rPr lang="en-US" sz="2400" dirty="0" err="1"/>
              <a:t>GeoPackage</a:t>
            </a:r>
            <a:r>
              <a:rPr lang="en-US" sz="2400" dirty="0"/>
              <a:t> Engine</a:t>
            </a:r>
            <a:endParaRPr lang="en-US" sz="2400" b="1" dirty="0">
              <a:solidFill>
                <a:srgbClr val="002060"/>
              </a:solidFill>
              <a:latin typeface="Lato"/>
              <a:ea typeface="Lato"/>
              <a:cs typeface="Lato"/>
              <a:sym typeface="Lato"/>
            </a:endParaRPr>
          </a:p>
        </p:txBody>
      </p:sp>
      <p:sp>
        <p:nvSpPr>
          <p:cNvPr id="13" name="Rounded Rectangle 12">
            <a:extLst>
              <a:ext uri="{FF2B5EF4-FFF2-40B4-BE49-F238E27FC236}">
                <a16:creationId xmlns:a16="http://schemas.microsoft.com/office/drawing/2014/main" id="{518C0571-4A99-3D44-8A0C-086B13C87BC8}"/>
              </a:ext>
            </a:extLst>
          </p:cNvPr>
          <p:cNvSpPr/>
          <p:nvPr/>
        </p:nvSpPr>
        <p:spPr>
          <a:xfrm>
            <a:off x="8422282" y="4176495"/>
            <a:ext cx="2938395" cy="194181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Key Management System</a:t>
            </a:r>
          </a:p>
          <a:p>
            <a:pPr algn="ctr"/>
            <a:r>
              <a:rPr lang="en-US" sz="2000" dirty="0"/>
              <a:t>(in-kind contribution)</a:t>
            </a:r>
          </a:p>
        </p:txBody>
      </p:sp>
      <p:sp>
        <p:nvSpPr>
          <p:cNvPr id="14" name="Rounded Rectangle 13">
            <a:extLst>
              <a:ext uri="{FF2B5EF4-FFF2-40B4-BE49-F238E27FC236}">
                <a16:creationId xmlns:a16="http://schemas.microsoft.com/office/drawing/2014/main" id="{D2DEECCC-29D3-7240-B4D4-9E22D887CC33}"/>
              </a:ext>
            </a:extLst>
          </p:cNvPr>
          <p:cNvSpPr/>
          <p:nvPr/>
        </p:nvSpPr>
        <p:spPr>
          <a:xfrm>
            <a:off x="2389640" y="1387062"/>
            <a:ext cx="1964075" cy="19418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Client App</a:t>
            </a:r>
          </a:p>
          <a:p>
            <a:pPr algn="ctr"/>
            <a:endParaRPr lang="en-US" sz="2400" dirty="0"/>
          </a:p>
        </p:txBody>
      </p:sp>
      <p:cxnSp>
        <p:nvCxnSpPr>
          <p:cNvPr id="4" name="Straight Arrow Connector 3">
            <a:extLst>
              <a:ext uri="{FF2B5EF4-FFF2-40B4-BE49-F238E27FC236}">
                <a16:creationId xmlns:a16="http://schemas.microsoft.com/office/drawing/2014/main" id="{2AAA8A0B-9D58-2F49-8C09-564C20117A43}"/>
              </a:ext>
            </a:extLst>
          </p:cNvPr>
          <p:cNvCxnSpPr>
            <a:cxnSpLocks/>
            <a:stCxn id="14" idx="3"/>
            <a:endCxn id="2" idx="1"/>
          </p:cNvCxnSpPr>
          <p:nvPr/>
        </p:nvCxnSpPr>
        <p:spPr>
          <a:xfrm>
            <a:off x="4353715" y="2357970"/>
            <a:ext cx="406856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6526EF6-A9C5-E14D-9E53-77B4F6CA8E93}"/>
              </a:ext>
            </a:extLst>
          </p:cNvPr>
          <p:cNvCxnSpPr>
            <a:cxnSpLocks/>
            <a:stCxn id="14" idx="2"/>
            <a:endCxn id="13" idx="1"/>
          </p:cNvCxnSpPr>
          <p:nvPr/>
        </p:nvCxnSpPr>
        <p:spPr>
          <a:xfrm rot="16200000" flipH="1">
            <a:off x="4987717" y="1712838"/>
            <a:ext cx="1818526" cy="505060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1708E1-0C87-3040-9BF0-27D0896A99DC}"/>
              </a:ext>
            </a:extLst>
          </p:cNvPr>
          <p:cNvCxnSpPr>
            <a:cxnSpLocks/>
            <a:stCxn id="2" idx="2"/>
            <a:endCxn id="13" idx="0"/>
          </p:cNvCxnSpPr>
          <p:nvPr/>
        </p:nvCxnSpPr>
        <p:spPr>
          <a:xfrm flipH="1">
            <a:off x="9891480" y="3328878"/>
            <a:ext cx="4" cy="8476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E5ADFE-08BF-EE46-A998-C193004DCA61}"/>
              </a:ext>
            </a:extLst>
          </p:cNvPr>
          <p:cNvCxnSpPr>
            <a:cxnSpLocks/>
          </p:cNvCxnSpPr>
          <p:nvPr/>
        </p:nvCxnSpPr>
        <p:spPr>
          <a:xfrm>
            <a:off x="4576416" y="2054690"/>
            <a:ext cx="3615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155F0D-8C6B-6241-9F7A-13D070FC65B3}"/>
              </a:ext>
            </a:extLst>
          </p:cNvPr>
          <p:cNvSpPr txBox="1"/>
          <p:nvPr/>
        </p:nvSpPr>
        <p:spPr>
          <a:xfrm>
            <a:off x="4542443" y="1553136"/>
            <a:ext cx="1909497" cy="738664"/>
          </a:xfrm>
          <a:prstGeom prst="rect">
            <a:avLst/>
          </a:prstGeom>
          <a:solidFill>
            <a:schemeClr val="bg1"/>
          </a:solidFill>
        </p:spPr>
        <p:txBody>
          <a:bodyPr wrap="none" rtlCol="0">
            <a:spAutoFit/>
          </a:bodyPr>
          <a:lstStyle/>
          <a:p>
            <a:r>
              <a:rPr lang="en-US" dirty="0"/>
              <a:t>OGC Request</a:t>
            </a:r>
          </a:p>
          <a:p>
            <a:r>
              <a:rPr lang="en-US" dirty="0"/>
              <a:t>+ access token</a:t>
            </a:r>
          </a:p>
          <a:p>
            <a:r>
              <a:rPr lang="en-US" dirty="0"/>
              <a:t>+ security parameters</a:t>
            </a:r>
          </a:p>
        </p:txBody>
      </p:sp>
      <p:cxnSp>
        <p:nvCxnSpPr>
          <p:cNvPr id="27" name="Straight Arrow Connector 26">
            <a:extLst>
              <a:ext uri="{FF2B5EF4-FFF2-40B4-BE49-F238E27FC236}">
                <a16:creationId xmlns:a16="http://schemas.microsoft.com/office/drawing/2014/main" id="{3FF0AB94-C7AE-6449-BCB6-967842C81B4B}"/>
              </a:ext>
            </a:extLst>
          </p:cNvPr>
          <p:cNvCxnSpPr>
            <a:cxnSpLocks/>
          </p:cNvCxnSpPr>
          <p:nvPr/>
        </p:nvCxnSpPr>
        <p:spPr>
          <a:xfrm flipV="1">
            <a:off x="4766393" y="2825281"/>
            <a:ext cx="3423661" cy="104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C7D2FC-CED3-3744-9023-A8E6243CC26E}"/>
              </a:ext>
            </a:extLst>
          </p:cNvPr>
          <p:cNvCxnSpPr/>
          <p:nvPr/>
        </p:nvCxnSpPr>
        <p:spPr>
          <a:xfrm>
            <a:off x="4813332" y="4878086"/>
            <a:ext cx="32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C14CDE8-AC73-054A-8C56-6A54FDA6E8B0}"/>
              </a:ext>
            </a:extLst>
          </p:cNvPr>
          <p:cNvSpPr txBox="1"/>
          <p:nvPr/>
        </p:nvSpPr>
        <p:spPr>
          <a:xfrm>
            <a:off x="5530472" y="4515634"/>
            <a:ext cx="1383712" cy="523220"/>
          </a:xfrm>
          <a:prstGeom prst="rect">
            <a:avLst/>
          </a:prstGeom>
          <a:solidFill>
            <a:schemeClr val="bg1"/>
          </a:solidFill>
        </p:spPr>
        <p:txBody>
          <a:bodyPr wrap="none" rtlCol="0">
            <a:spAutoFit/>
          </a:bodyPr>
          <a:lstStyle/>
          <a:p>
            <a:r>
              <a:rPr lang="en-US" dirty="0"/>
              <a:t>Request DEK</a:t>
            </a:r>
          </a:p>
          <a:p>
            <a:r>
              <a:rPr lang="en-US" dirty="0"/>
              <a:t>+ access token</a:t>
            </a:r>
          </a:p>
        </p:txBody>
      </p:sp>
      <p:cxnSp>
        <p:nvCxnSpPr>
          <p:cNvPr id="31" name="Straight Arrow Connector 30">
            <a:extLst>
              <a:ext uri="{FF2B5EF4-FFF2-40B4-BE49-F238E27FC236}">
                <a16:creationId xmlns:a16="http://schemas.microsoft.com/office/drawing/2014/main" id="{2BF90AA7-5303-6045-88B2-2C7CA76B01E8}"/>
              </a:ext>
            </a:extLst>
          </p:cNvPr>
          <p:cNvCxnSpPr/>
          <p:nvPr/>
        </p:nvCxnSpPr>
        <p:spPr>
          <a:xfrm>
            <a:off x="4780092" y="5523646"/>
            <a:ext cx="3215811"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EB110C-6FA6-7046-9375-83B7F7B4D9D1}"/>
              </a:ext>
            </a:extLst>
          </p:cNvPr>
          <p:cNvSpPr txBox="1"/>
          <p:nvPr/>
        </p:nvSpPr>
        <p:spPr>
          <a:xfrm>
            <a:off x="5896980" y="5377094"/>
            <a:ext cx="554960" cy="307777"/>
          </a:xfrm>
          <a:prstGeom prst="rect">
            <a:avLst/>
          </a:prstGeom>
          <a:solidFill>
            <a:schemeClr val="bg1"/>
          </a:solidFill>
        </p:spPr>
        <p:txBody>
          <a:bodyPr wrap="none" rtlCol="0">
            <a:spAutoFit/>
          </a:bodyPr>
          <a:lstStyle/>
          <a:p>
            <a:r>
              <a:rPr lang="en-US" dirty="0"/>
              <a:t>DEK</a:t>
            </a:r>
          </a:p>
        </p:txBody>
      </p:sp>
      <p:cxnSp>
        <p:nvCxnSpPr>
          <p:cNvPr id="34" name="Straight Arrow Connector 33">
            <a:extLst>
              <a:ext uri="{FF2B5EF4-FFF2-40B4-BE49-F238E27FC236}">
                <a16:creationId xmlns:a16="http://schemas.microsoft.com/office/drawing/2014/main" id="{99CAC312-9449-F744-9D73-306CB102D7DA}"/>
              </a:ext>
            </a:extLst>
          </p:cNvPr>
          <p:cNvCxnSpPr>
            <a:cxnSpLocks/>
          </p:cNvCxnSpPr>
          <p:nvPr/>
        </p:nvCxnSpPr>
        <p:spPr>
          <a:xfrm flipV="1">
            <a:off x="10320525" y="3490058"/>
            <a:ext cx="0" cy="5826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810562-D69A-E64B-9EC4-7453D9FA993C}"/>
              </a:ext>
            </a:extLst>
          </p:cNvPr>
          <p:cNvSpPr txBox="1"/>
          <p:nvPr/>
        </p:nvSpPr>
        <p:spPr>
          <a:xfrm>
            <a:off x="9989515" y="3599021"/>
            <a:ext cx="1200970" cy="307777"/>
          </a:xfrm>
          <a:prstGeom prst="rect">
            <a:avLst/>
          </a:prstGeom>
          <a:solidFill>
            <a:schemeClr val="bg1"/>
          </a:solidFill>
        </p:spPr>
        <p:txBody>
          <a:bodyPr wrap="none" rtlCol="0">
            <a:spAutoFit/>
          </a:bodyPr>
          <a:lstStyle/>
          <a:p>
            <a:r>
              <a:rPr lang="en-US" dirty="0"/>
              <a:t>register DEK</a:t>
            </a:r>
          </a:p>
        </p:txBody>
      </p:sp>
      <p:cxnSp>
        <p:nvCxnSpPr>
          <p:cNvPr id="37" name="Straight Arrow Connector 36">
            <a:extLst>
              <a:ext uri="{FF2B5EF4-FFF2-40B4-BE49-F238E27FC236}">
                <a16:creationId xmlns:a16="http://schemas.microsoft.com/office/drawing/2014/main" id="{E318F7D6-78A6-344C-8F9B-B7971BA81306}"/>
              </a:ext>
            </a:extLst>
          </p:cNvPr>
          <p:cNvCxnSpPr>
            <a:cxnSpLocks/>
          </p:cNvCxnSpPr>
          <p:nvPr/>
        </p:nvCxnSpPr>
        <p:spPr>
          <a:xfrm flipV="1">
            <a:off x="9545319" y="3444462"/>
            <a:ext cx="0" cy="58267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9A1977-4339-C245-ACAB-51626705F217}"/>
              </a:ext>
            </a:extLst>
          </p:cNvPr>
          <p:cNvSpPr txBox="1"/>
          <p:nvPr/>
        </p:nvSpPr>
        <p:spPr>
          <a:xfrm>
            <a:off x="9021521" y="3617230"/>
            <a:ext cx="833883" cy="307777"/>
          </a:xfrm>
          <a:prstGeom prst="rect">
            <a:avLst/>
          </a:prstGeom>
          <a:solidFill>
            <a:schemeClr val="bg1"/>
          </a:solidFill>
        </p:spPr>
        <p:txBody>
          <a:bodyPr wrap="none" rtlCol="0">
            <a:spAutoFit/>
          </a:bodyPr>
          <a:lstStyle/>
          <a:p>
            <a:r>
              <a:rPr lang="en-US" dirty="0"/>
              <a:t>DEK kid</a:t>
            </a:r>
          </a:p>
        </p:txBody>
      </p:sp>
      <p:sp>
        <p:nvSpPr>
          <p:cNvPr id="18" name="TextBox 17">
            <a:extLst>
              <a:ext uri="{FF2B5EF4-FFF2-40B4-BE49-F238E27FC236}">
                <a16:creationId xmlns:a16="http://schemas.microsoft.com/office/drawing/2014/main" id="{19A088A8-99D1-1146-97A8-196CDB8564E4}"/>
              </a:ext>
            </a:extLst>
          </p:cNvPr>
          <p:cNvSpPr txBox="1"/>
          <p:nvPr/>
        </p:nvSpPr>
        <p:spPr>
          <a:xfrm>
            <a:off x="2288610" y="6002727"/>
            <a:ext cx="2287806" cy="307777"/>
          </a:xfrm>
          <a:prstGeom prst="rect">
            <a:avLst/>
          </a:prstGeom>
          <a:noFill/>
        </p:spPr>
        <p:txBody>
          <a:bodyPr wrap="none" rtlCol="0">
            <a:spAutoFit/>
          </a:bodyPr>
          <a:lstStyle/>
          <a:p>
            <a:r>
              <a:rPr lang="en-US" dirty="0"/>
              <a:t>DEK: Data Encryption Key</a:t>
            </a:r>
          </a:p>
        </p:txBody>
      </p:sp>
      <p:pic>
        <p:nvPicPr>
          <p:cNvPr id="1026" name="Picture 2" descr="GeoPackageDay 2020 - what is GeoPackage? | OGC">
            <a:extLst>
              <a:ext uri="{FF2B5EF4-FFF2-40B4-BE49-F238E27FC236}">
                <a16:creationId xmlns:a16="http://schemas.microsoft.com/office/drawing/2014/main" id="{D41D1E76-D40A-C14E-B18E-24180DF73E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62242" y="2421630"/>
            <a:ext cx="1806487" cy="8337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C524EF1-8CB2-7748-B9A8-BBE6966722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9888" y="2392385"/>
            <a:ext cx="853324" cy="863216"/>
          </a:xfrm>
          <a:prstGeom prst="rect">
            <a:avLst/>
          </a:prstGeom>
        </p:spPr>
      </p:pic>
      <p:pic>
        <p:nvPicPr>
          <p:cNvPr id="35" name="Picture 34">
            <a:extLst>
              <a:ext uri="{FF2B5EF4-FFF2-40B4-BE49-F238E27FC236}">
                <a16:creationId xmlns:a16="http://schemas.microsoft.com/office/drawing/2014/main" id="{D600EBA9-3C41-DD4B-90CA-7631736BDC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1766" y="3500594"/>
            <a:ext cx="853324" cy="863216"/>
          </a:xfrm>
          <a:prstGeom prst="rect">
            <a:avLst/>
          </a:prstGeom>
        </p:spPr>
      </p:pic>
      <p:pic>
        <p:nvPicPr>
          <p:cNvPr id="5" name="Picture 4">
            <a:extLst>
              <a:ext uri="{FF2B5EF4-FFF2-40B4-BE49-F238E27FC236}">
                <a16:creationId xmlns:a16="http://schemas.microsoft.com/office/drawing/2014/main" id="{839E6E09-49F0-734B-A41D-3043203637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27549" y="3489812"/>
            <a:ext cx="3606522" cy="902825"/>
          </a:xfrm>
          <a:prstGeom prst="rect">
            <a:avLst/>
          </a:prstGeom>
          <a:ln>
            <a:solidFill>
              <a:schemeClr val="bg1">
                <a:lumMod val="65000"/>
              </a:schemeClr>
            </a:solidFill>
          </a:ln>
        </p:spPr>
      </p:pic>
      <p:cxnSp>
        <p:nvCxnSpPr>
          <p:cNvPr id="8" name="Straight Connector 7">
            <a:extLst>
              <a:ext uri="{FF2B5EF4-FFF2-40B4-BE49-F238E27FC236}">
                <a16:creationId xmlns:a16="http://schemas.microsoft.com/office/drawing/2014/main" id="{EB358AF9-0669-2141-8B19-9DC47660C4DF}"/>
              </a:ext>
            </a:extLst>
          </p:cNvPr>
          <p:cNvCxnSpPr>
            <a:stCxn id="5" idx="0"/>
            <a:endCxn id="21" idx="2"/>
          </p:cNvCxnSpPr>
          <p:nvPr/>
        </p:nvCxnSpPr>
        <p:spPr>
          <a:xfrm flipH="1" flipV="1">
            <a:off x="5446550" y="3255601"/>
            <a:ext cx="384260" cy="234211"/>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ED5779A-1B7D-8A40-BE6B-CC6ABDDE0AE1}"/>
              </a:ext>
            </a:extLst>
          </p:cNvPr>
          <p:cNvCxnSpPr>
            <a:cxnSpLocks/>
            <a:stCxn id="5" idx="1"/>
            <a:endCxn id="35" idx="3"/>
          </p:cNvCxnSpPr>
          <p:nvPr/>
        </p:nvCxnSpPr>
        <p:spPr>
          <a:xfrm flipH="1" flipV="1">
            <a:off x="3235090" y="3932202"/>
            <a:ext cx="792459" cy="9023"/>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55F97D-F622-FC48-A267-7A83D6D0DAF8}"/>
              </a:ext>
            </a:extLst>
          </p:cNvPr>
          <p:cNvCxnSpPr>
            <a:cxnSpLocks/>
            <a:stCxn id="30" idx="0"/>
          </p:cNvCxnSpPr>
          <p:nvPr/>
        </p:nvCxnSpPr>
        <p:spPr>
          <a:xfrm flipH="1" flipV="1">
            <a:off x="5991768" y="3912230"/>
            <a:ext cx="230560" cy="603404"/>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7A8D1FCF-31DC-0848-B6B2-595CC2C2095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1940" y="1485816"/>
            <a:ext cx="1738114" cy="448108"/>
          </a:xfrm>
          <a:prstGeom prst="rect">
            <a:avLst/>
          </a:prstGeom>
          <a:ln>
            <a:solidFill>
              <a:schemeClr val="bg1">
                <a:lumMod val="65000"/>
              </a:schemeClr>
            </a:solidFill>
          </a:ln>
        </p:spPr>
      </p:pic>
      <p:cxnSp>
        <p:nvCxnSpPr>
          <p:cNvPr id="54" name="Straight Connector 53">
            <a:extLst>
              <a:ext uri="{FF2B5EF4-FFF2-40B4-BE49-F238E27FC236}">
                <a16:creationId xmlns:a16="http://schemas.microsoft.com/office/drawing/2014/main" id="{AADAFCC7-6B1A-B94B-B30E-57D2ECEE7003}"/>
              </a:ext>
            </a:extLst>
          </p:cNvPr>
          <p:cNvCxnSpPr>
            <a:cxnSpLocks/>
            <a:stCxn id="23" idx="1"/>
          </p:cNvCxnSpPr>
          <p:nvPr/>
        </p:nvCxnSpPr>
        <p:spPr>
          <a:xfrm flipH="1">
            <a:off x="5873212" y="1709870"/>
            <a:ext cx="578728" cy="218318"/>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A43A1F1B-5F34-A34D-A721-7307585A93A7}"/>
              </a:ext>
            </a:extLst>
          </p:cNvPr>
          <p:cNvCxnSpPr>
            <a:stCxn id="23" idx="0"/>
            <a:endCxn id="14" idx="0"/>
          </p:cNvCxnSpPr>
          <p:nvPr/>
        </p:nvCxnSpPr>
        <p:spPr>
          <a:xfrm rot="16200000" flipV="1">
            <a:off x="5296961" y="-538221"/>
            <a:ext cx="98754" cy="3949319"/>
          </a:xfrm>
          <a:prstGeom prst="curvedConnector3">
            <a:avLst>
              <a:gd name="adj1" fmla="val 331484"/>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0CCB1A4-40E0-DC45-855B-3883DC1A05C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96475" y="1730601"/>
            <a:ext cx="1122397" cy="1122397"/>
          </a:xfrm>
          <a:prstGeom prst="rect">
            <a:avLst/>
          </a:prstGeom>
        </p:spPr>
      </p:pic>
      <p:cxnSp>
        <p:nvCxnSpPr>
          <p:cNvPr id="64" name="Straight Arrow Connector 63">
            <a:extLst>
              <a:ext uri="{FF2B5EF4-FFF2-40B4-BE49-F238E27FC236}">
                <a16:creationId xmlns:a16="http://schemas.microsoft.com/office/drawing/2014/main" id="{D2BDAAA1-4459-874F-A23E-06C6A1238C9C}"/>
              </a:ext>
            </a:extLst>
          </p:cNvPr>
          <p:cNvCxnSpPr>
            <a:cxnSpLocks/>
            <a:stCxn id="62" idx="3"/>
            <a:endCxn id="14" idx="1"/>
          </p:cNvCxnSpPr>
          <p:nvPr/>
        </p:nvCxnSpPr>
        <p:spPr>
          <a:xfrm>
            <a:off x="1518872" y="2291800"/>
            <a:ext cx="870768" cy="6617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03B4F2-F86A-2241-B849-0913318DA099}"/>
              </a:ext>
            </a:extLst>
          </p:cNvPr>
          <p:cNvSpPr txBox="1"/>
          <p:nvPr/>
        </p:nvSpPr>
        <p:spPr>
          <a:xfrm>
            <a:off x="455927" y="2864933"/>
            <a:ext cx="922047" cy="307777"/>
          </a:xfrm>
          <a:prstGeom prst="rect">
            <a:avLst/>
          </a:prstGeom>
          <a:noFill/>
        </p:spPr>
        <p:txBody>
          <a:bodyPr wrap="none" rtlCol="0">
            <a:spAutoFit/>
          </a:bodyPr>
          <a:lstStyle/>
          <a:p>
            <a:pPr algn="ctr"/>
            <a:r>
              <a:rPr lang="en-DE" dirty="0"/>
              <a:t>User LJS</a:t>
            </a:r>
          </a:p>
        </p:txBody>
      </p:sp>
      <p:cxnSp>
        <p:nvCxnSpPr>
          <p:cNvPr id="71" name="Curved Connector 70">
            <a:extLst>
              <a:ext uri="{FF2B5EF4-FFF2-40B4-BE49-F238E27FC236}">
                <a16:creationId xmlns:a16="http://schemas.microsoft.com/office/drawing/2014/main" id="{AA6556B3-4D51-4042-B567-F50D35341474}"/>
              </a:ext>
            </a:extLst>
          </p:cNvPr>
          <p:cNvCxnSpPr>
            <a:cxnSpLocks/>
            <a:stCxn id="23" idx="0"/>
            <a:endCxn id="62" idx="0"/>
          </p:cNvCxnSpPr>
          <p:nvPr/>
        </p:nvCxnSpPr>
        <p:spPr>
          <a:xfrm rot="16200000" flipH="1" flipV="1">
            <a:off x="4016943" y="-1573454"/>
            <a:ext cx="244785" cy="6363323"/>
          </a:xfrm>
          <a:prstGeom prst="curvedConnector3">
            <a:avLst>
              <a:gd name="adj1" fmla="val -170296"/>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5CC6FE5C-CCAB-5B49-8D75-8D04B163B591}"/>
              </a:ext>
            </a:extLst>
          </p:cNvPr>
          <p:cNvCxnSpPr>
            <a:cxnSpLocks/>
            <a:stCxn id="62" idx="2"/>
            <a:endCxn id="35" idx="1"/>
          </p:cNvCxnSpPr>
          <p:nvPr/>
        </p:nvCxnSpPr>
        <p:spPr>
          <a:xfrm rot="16200000" flipH="1">
            <a:off x="1130118" y="2680554"/>
            <a:ext cx="1079204" cy="1424092"/>
          </a:xfrm>
          <a:prstGeom prst="curvedConnector2">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1C6860A9-26DA-734D-A02D-D6BCED3ECCB6}"/>
              </a:ext>
            </a:extLst>
          </p:cNvPr>
          <p:cNvCxnSpPr>
            <a:cxnSpLocks/>
            <a:stCxn id="62" idx="2"/>
            <a:endCxn id="76" idx="1"/>
          </p:cNvCxnSpPr>
          <p:nvPr/>
        </p:nvCxnSpPr>
        <p:spPr>
          <a:xfrm rot="16200000" flipH="1">
            <a:off x="1458889" y="2351782"/>
            <a:ext cx="3118320" cy="4120751"/>
          </a:xfrm>
          <a:prstGeom prst="curvedConnector2">
            <a:avLst/>
          </a:prstGeom>
          <a:ln>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6691DE46-3BEB-DF41-8485-5F8DD1521C3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78425" y="5680884"/>
            <a:ext cx="2287806" cy="580868"/>
          </a:xfrm>
          <a:prstGeom prst="rect">
            <a:avLst/>
          </a:prstGeom>
        </p:spPr>
      </p:pic>
      <p:pic>
        <p:nvPicPr>
          <p:cNvPr id="87" name="Picture 86">
            <a:extLst>
              <a:ext uri="{FF2B5EF4-FFF2-40B4-BE49-F238E27FC236}">
                <a16:creationId xmlns:a16="http://schemas.microsoft.com/office/drawing/2014/main" id="{D37382B3-D614-384A-9F3C-0EA9238299C4}"/>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488340" y="766240"/>
            <a:ext cx="2056979" cy="5413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1EAB5-F639-4D4D-9EAF-9EBAB359AECE}"/>
              </a:ext>
            </a:extLst>
          </p:cNvPr>
          <p:cNvSpPr>
            <a:spLocks noGrp="1"/>
          </p:cNvSpPr>
          <p:nvPr>
            <p:ph type="title"/>
          </p:nvPr>
        </p:nvSpPr>
        <p:spPr/>
        <p:txBody>
          <a:bodyPr/>
          <a:lstStyle/>
          <a:p>
            <a:r>
              <a:rPr lang="en-DE" dirty="0"/>
              <a:t>Overview</a:t>
            </a:r>
          </a:p>
        </p:txBody>
      </p:sp>
      <p:sp>
        <p:nvSpPr>
          <p:cNvPr id="3" name="Text Placeholder 2">
            <a:extLst>
              <a:ext uri="{FF2B5EF4-FFF2-40B4-BE49-F238E27FC236}">
                <a16:creationId xmlns:a16="http://schemas.microsoft.com/office/drawing/2014/main" id="{E8244912-901C-804B-83AA-35140EB6586C}"/>
              </a:ext>
            </a:extLst>
          </p:cNvPr>
          <p:cNvSpPr>
            <a:spLocks noGrp="1"/>
          </p:cNvSpPr>
          <p:nvPr>
            <p:ph type="body" idx="1"/>
          </p:nvPr>
        </p:nvSpPr>
        <p:spPr>
          <a:xfrm>
            <a:off x="334107" y="1162837"/>
            <a:ext cx="10515600" cy="5290971"/>
          </a:xfrm>
        </p:spPr>
        <p:txBody>
          <a:bodyPr>
            <a:normAutofit/>
          </a:bodyPr>
          <a:lstStyle/>
          <a:p>
            <a:r>
              <a:rPr lang="en-US" dirty="0"/>
              <a:t>Motivation &amp; Business Value</a:t>
            </a:r>
          </a:p>
          <a:p>
            <a:r>
              <a:rPr lang="en-US" dirty="0"/>
              <a:t>Demonstration Scenario</a:t>
            </a:r>
          </a:p>
          <a:p>
            <a:r>
              <a:rPr lang="en-US" dirty="0"/>
              <a:t>Demonstration Components Overview</a:t>
            </a:r>
          </a:p>
          <a:p>
            <a:r>
              <a:rPr lang="en-US" dirty="0"/>
              <a:t>Demonstration</a:t>
            </a:r>
          </a:p>
          <a:p>
            <a:pPr lvl="1"/>
            <a:r>
              <a:rPr lang="en-US" dirty="0"/>
              <a:t>PHASE I: 	Create a Secure GeoPackage for Features</a:t>
            </a:r>
          </a:p>
          <a:p>
            <a:pPr lvl="1"/>
            <a:r>
              <a:rPr lang="en-US" dirty="0"/>
              <a:t>PHASE II:	Visualize the Secure GeoPackage with QGIS</a:t>
            </a:r>
          </a:p>
          <a:p>
            <a:pPr lvl="1"/>
            <a:r>
              <a:rPr lang="en-US" dirty="0"/>
              <a:t>PHASE III:	Decrypt the GeoPackage Feature data</a:t>
            </a:r>
          </a:p>
          <a:p>
            <a:pPr lvl="1"/>
            <a:r>
              <a:rPr lang="en-US" dirty="0"/>
              <a:t>PHASE IV:	Illustrate the power of the Key Management System</a:t>
            </a:r>
          </a:p>
          <a:p>
            <a:r>
              <a:rPr lang="en-US" dirty="0"/>
              <a:t>Conclusion &amp; Future Work</a:t>
            </a:r>
          </a:p>
          <a:p>
            <a:r>
              <a:rPr lang="en-US" dirty="0"/>
              <a:t>Announcement</a:t>
            </a:r>
          </a:p>
          <a:p>
            <a:pPr lvl="1"/>
            <a:endParaRPr lang="en-US" dirty="0"/>
          </a:p>
        </p:txBody>
      </p:sp>
    </p:spTree>
    <p:extLst>
      <p:ext uri="{BB962C8B-B14F-4D97-AF65-F5344CB8AC3E}">
        <p14:creationId xmlns:p14="http://schemas.microsoft.com/office/powerpoint/2010/main" val="1023549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969973-58E3-4541-9E58-305D601B35B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71062" y="1099751"/>
            <a:ext cx="8449875" cy="5001127"/>
          </a:xfrm>
          <a:prstGeom prst="rect">
            <a:avLst/>
          </a:prstGeom>
        </p:spPr>
      </p:pic>
      <p:sp>
        <p:nvSpPr>
          <p:cNvPr id="3" name="Slide Number Placeholder 2">
            <a:extLst>
              <a:ext uri="{FF2B5EF4-FFF2-40B4-BE49-F238E27FC236}">
                <a16:creationId xmlns:a16="http://schemas.microsoft.com/office/drawing/2014/main" id="{B2073549-AC33-254F-BB54-7573858AF5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Title 3">
            <a:extLst>
              <a:ext uri="{FF2B5EF4-FFF2-40B4-BE49-F238E27FC236}">
                <a16:creationId xmlns:a16="http://schemas.microsoft.com/office/drawing/2014/main" id="{A869B1E9-EEDD-8845-A5AF-D22F3764984E}"/>
              </a:ext>
            </a:extLst>
          </p:cNvPr>
          <p:cNvSpPr>
            <a:spLocks noGrp="1"/>
          </p:cNvSpPr>
          <p:nvPr>
            <p:ph type="title"/>
          </p:nvPr>
        </p:nvSpPr>
        <p:spPr/>
        <p:txBody>
          <a:bodyPr/>
          <a:lstStyle/>
          <a:p>
            <a:r>
              <a:rPr lang="en-DE" dirty="0"/>
              <a:t>Demo Client to fetch Encrypted GeoPackage</a:t>
            </a:r>
          </a:p>
        </p:txBody>
      </p:sp>
      <p:sp>
        <p:nvSpPr>
          <p:cNvPr id="7" name="TextBox 6">
            <a:extLst>
              <a:ext uri="{FF2B5EF4-FFF2-40B4-BE49-F238E27FC236}">
                <a16:creationId xmlns:a16="http://schemas.microsoft.com/office/drawing/2014/main" id="{25E587FB-1794-5E4D-9FC6-A6E4E06645D0}"/>
              </a:ext>
            </a:extLst>
          </p:cNvPr>
          <p:cNvSpPr txBox="1"/>
          <p:nvPr/>
        </p:nvSpPr>
        <p:spPr>
          <a:xfrm>
            <a:off x="2413201" y="5979618"/>
            <a:ext cx="6136616" cy="400110"/>
          </a:xfrm>
          <a:prstGeom prst="rect">
            <a:avLst/>
          </a:prstGeom>
          <a:noFill/>
        </p:spPr>
        <p:txBody>
          <a:bodyPr wrap="none" rtlCol="0">
            <a:spAutoFit/>
          </a:bodyPr>
          <a:lstStyle/>
          <a:p>
            <a:pPr algn="ctr"/>
            <a:r>
              <a:rPr lang="en-GB" sz="2000" dirty="0">
                <a:hlinkClick r:id="rId3"/>
              </a:rPr>
              <a:t>https://ogc.secure-dimensions.com/geoserver-dp/api</a:t>
            </a:r>
            <a:endParaRPr lang="en-DE" sz="2000" dirty="0"/>
          </a:p>
        </p:txBody>
      </p:sp>
    </p:spTree>
    <p:extLst>
      <p:ext uri="{BB962C8B-B14F-4D97-AF65-F5344CB8AC3E}">
        <p14:creationId xmlns:p14="http://schemas.microsoft.com/office/powerpoint/2010/main" val="2627930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0DAF3-EA05-7F42-9B30-30F8649CFC70}"/>
              </a:ext>
            </a:extLst>
          </p:cNvPr>
          <p:cNvSpPr>
            <a:spLocks noGrp="1"/>
          </p:cNvSpPr>
          <p:nvPr>
            <p:ph type="body" idx="1"/>
          </p:nvPr>
        </p:nvSpPr>
        <p:spPr>
          <a:xfrm>
            <a:off x="334106" y="1162837"/>
            <a:ext cx="11252151" cy="2827271"/>
          </a:xfrm>
        </p:spPr>
        <p:txBody>
          <a:bodyPr>
            <a:normAutofit fontScale="92500" lnSpcReduction="20000"/>
          </a:bodyPr>
          <a:lstStyle/>
          <a:p>
            <a:r>
              <a:rPr lang="en-DE" dirty="0"/>
              <a:t>Get GeoPackage Encryption Extension Features via OGC Web Feature Service 2.0</a:t>
            </a:r>
            <a:endParaRPr lang="en-GB" dirty="0"/>
          </a:p>
          <a:p>
            <a:r>
              <a:rPr lang="en-GB" dirty="0"/>
              <a:t>Set query string parameters</a:t>
            </a:r>
          </a:p>
          <a:p>
            <a:pPr lvl="1"/>
            <a:r>
              <a:rPr lang="en-GB" dirty="0" err="1">
                <a:latin typeface="Courier New" panose="02070309020205020404" pitchFamily="49" charset="0"/>
                <a:cs typeface="Courier New" panose="02070309020205020404" pitchFamily="49" charset="0"/>
              </a:rPr>
              <a:t>access_token</a:t>
            </a:r>
            <a:r>
              <a:rPr lang="en-GB" dirty="0">
                <a:latin typeface="Courier New" panose="02070309020205020404" pitchFamily="49" charset="0"/>
                <a:cs typeface="Courier New" panose="02070309020205020404" pitchFamily="49" charset="0"/>
              </a:rPr>
              <a:t>=&lt;your access token&gt;</a:t>
            </a:r>
          </a:p>
          <a:p>
            <a:pPr lvl="1"/>
            <a:r>
              <a:rPr lang="en-GB" dirty="0" err="1">
                <a:latin typeface="Courier New" panose="02070309020205020404" pitchFamily="49" charset="0"/>
                <a:cs typeface="Courier New" panose="02070309020205020404" pitchFamily="49" charset="0"/>
              </a:rPr>
              <a:t>key_challenge</a:t>
            </a:r>
            <a:r>
              <a:rPr lang="en-GB" dirty="0">
                <a:latin typeface="Courier New" panose="02070309020205020404" pitchFamily="49" charset="0"/>
                <a:cs typeface="Courier New" panose="02070309020205020404" pitchFamily="49" charset="0"/>
              </a:rPr>
              <a:t>=&lt;a secret pin or password to modify key usage&gt;</a:t>
            </a:r>
          </a:p>
          <a:p>
            <a:pPr lvl="1"/>
            <a:r>
              <a:rPr lang="en-GB" dirty="0" err="1">
                <a:latin typeface="Courier New" panose="02070309020205020404" pitchFamily="49" charset="0"/>
                <a:cs typeface="Courier New" panose="02070309020205020404" pitchFamily="49" charset="0"/>
              </a:rPr>
              <a:t>key_challenge_method</a:t>
            </a:r>
            <a:r>
              <a:rPr lang="en-GB" dirty="0">
                <a:latin typeface="Courier New" panose="02070309020205020404" pitchFamily="49" charset="0"/>
                <a:cs typeface="Courier New" panose="02070309020205020404" pitchFamily="49" charset="0"/>
              </a:rPr>
              <a:t>=plain</a:t>
            </a:r>
          </a:p>
          <a:p>
            <a:pPr lvl="1"/>
            <a:r>
              <a:rPr lang="en-GB" dirty="0">
                <a:latin typeface="Courier New" panose="02070309020205020404" pitchFamily="49" charset="0"/>
                <a:cs typeface="Courier New" panose="02070309020205020404" pitchFamily="49" charset="0"/>
              </a:rPr>
              <a:t>f=application/geopackage+sqlite3;profile=encrypted</a:t>
            </a:r>
            <a:endParaRPr lang="en-DE"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9741FC45-CCD2-4147-B8CA-63BB5CC617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
        <p:nvSpPr>
          <p:cNvPr id="4" name="Title 3">
            <a:extLst>
              <a:ext uri="{FF2B5EF4-FFF2-40B4-BE49-F238E27FC236}">
                <a16:creationId xmlns:a16="http://schemas.microsoft.com/office/drawing/2014/main" id="{37B93F37-4878-F64F-B748-212884CD8FEC}"/>
              </a:ext>
            </a:extLst>
          </p:cNvPr>
          <p:cNvSpPr>
            <a:spLocks noGrp="1"/>
          </p:cNvSpPr>
          <p:nvPr>
            <p:ph type="title"/>
          </p:nvPr>
        </p:nvSpPr>
        <p:spPr/>
        <p:txBody>
          <a:bodyPr/>
          <a:lstStyle/>
          <a:p>
            <a:r>
              <a:rPr lang="en-DE" dirty="0"/>
              <a:t>Request GeoPackage with encrypted Features</a:t>
            </a:r>
          </a:p>
        </p:txBody>
      </p:sp>
      <p:sp>
        <p:nvSpPr>
          <p:cNvPr id="6" name="Rectangle 5">
            <a:extLst>
              <a:ext uri="{FF2B5EF4-FFF2-40B4-BE49-F238E27FC236}">
                <a16:creationId xmlns:a16="http://schemas.microsoft.com/office/drawing/2014/main" id="{F45DEC62-919E-094D-B7AA-DDC57FB41A43}"/>
              </a:ext>
            </a:extLst>
          </p:cNvPr>
          <p:cNvSpPr/>
          <p:nvPr/>
        </p:nvSpPr>
        <p:spPr>
          <a:xfrm>
            <a:off x="334107" y="4181028"/>
            <a:ext cx="10818802" cy="954107"/>
          </a:xfrm>
          <a:prstGeom prst="rect">
            <a:avLst/>
          </a:prstGeom>
        </p:spPr>
        <p:txBody>
          <a:bodyPr wrap="square">
            <a:spAutoFit/>
          </a:bodyPr>
          <a:lstStyle/>
          <a:p>
            <a:r>
              <a:rPr lang="en-GB" dirty="0" err="1">
                <a:latin typeface="Courier New" panose="02070309020205020404" pitchFamily="49" charset="0"/>
                <a:cs typeface="Courier New" panose="02070309020205020404" pitchFamily="49" charset="0"/>
              </a:rPr>
              <a:t>wget</a:t>
            </a:r>
            <a:r>
              <a:rPr lang="en-GB" dirty="0">
                <a:latin typeface="Courier New" panose="02070309020205020404" pitchFamily="49" charset="0"/>
                <a:cs typeface="Courier New" panose="02070309020205020404" pitchFamily="49" charset="0"/>
              </a:rPr>
              <a:t> 'https://</a:t>
            </a:r>
            <a:r>
              <a:rPr lang="en-GB" dirty="0" err="1">
                <a:latin typeface="Courier New" panose="02070309020205020404" pitchFamily="49" charset="0"/>
                <a:cs typeface="Courier New" panose="02070309020205020404" pitchFamily="49" charset="0"/>
              </a:rPr>
              <a:t>ogc.secure-dimensions.com</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geoserver-dp</a:t>
            </a:r>
            <a:r>
              <a:rPr lang="en-GB" dirty="0">
                <a:latin typeface="Courier New" panose="02070309020205020404" pitchFamily="49" charset="0"/>
                <a:cs typeface="Courier New" panose="02070309020205020404" pitchFamily="49" charset="0"/>
              </a:rPr>
              <a:t>/tiger/</a:t>
            </a:r>
            <a:r>
              <a:rPr lang="en-GB" dirty="0" err="1">
                <a:latin typeface="Courier New" panose="02070309020205020404" pitchFamily="49" charset="0"/>
                <a:cs typeface="Courier New" panose="02070309020205020404" pitchFamily="49" charset="0"/>
              </a:rPr>
              <a:t>ows?service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WFS&amp;version</a:t>
            </a:r>
            <a:r>
              <a:rPr lang="en-GB" dirty="0">
                <a:latin typeface="Courier New" panose="02070309020205020404" pitchFamily="49" charset="0"/>
                <a:cs typeface="Courier New" panose="02070309020205020404" pitchFamily="49" charset="0"/>
              </a:rPr>
              <a:t>=2.0.0&amp;request=</a:t>
            </a:r>
            <a:r>
              <a:rPr lang="en-GB" dirty="0" err="1">
                <a:latin typeface="Courier New" panose="02070309020205020404" pitchFamily="49" charset="0"/>
                <a:cs typeface="Courier New" panose="02070309020205020404" pitchFamily="49" charset="0"/>
              </a:rPr>
              <a:t>GetFeature&amp;typeName</a:t>
            </a:r>
            <a:r>
              <a:rPr lang="en-GB" dirty="0">
                <a:latin typeface="Courier New" panose="02070309020205020404" pitchFamily="49" charset="0"/>
                <a:cs typeface="Courier New" panose="02070309020205020404" pitchFamily="49" charset="0"/>
              </a:rPr>
              <a:t>=tiger%3Apoi,tiger%3Atiger_roads&amp;count=50&amp;outputFormat=application%2Fgeopackage%2Bsqlite3%3Bprofile%3Dencrypted&amp;access_token=&lt;your access token&gt;&amp;</a:t>
            </a:r>
            <a:r>
              <a:rPr lang="en-GB" dirty="0" err="1">
                <a:latin typeface="Courier New" panose="02070309020205020404" pitchFamily="49" charset="0"/>
                <a:cs typeface="Courier New" panose="02070309020205020404" pitchFamily="49" charset="0"/>
              </a:rPr>
              <a:t>key_challenge</a:t>
            </a:r>
            <a:r>
              <a:rPr lang="en-GB" dirty="0">
                <a:latin typeface="Courier New" panose="02070309020205020404" pitchFamily="49" charset="0"/>
                <a:cs typeface="Courier New" panose="02070309020205020404" pitchFamily="49" charset="0"/>
              </a:rPr>
              <a:t>=&lt;your pin or secret&gt;&amp;</a:t>
            </a:r>
            <a:r>
              <a:rPr lang="en-GB" dirty="0" err="1">
                <a:latin typeface="Courier New" panose="02070309020205020404" pitchFamily="49" charset="0"/>
                <a:cs typeface="Courier New" panose="02070309020205020404" pitchFamily="49" charset="0"/>
              </a:rPr>
              <a:t>key_challenge_method</a:t>
            </a:r>
            <a:r>
              <a:rPr lang="en-GB" dirty="0">
                <a:latin typeface="Courier New" panose="02070309020205020404" pitchFamily="49" charset="0"/>
                <a:cs typeface="Courier New" panose="02070309020205020404" pitchFamily="49" charset="0"/>
              </a:rPr>
              <a:t>=plain' -O </a:t>
            </a:r>
            <a:r>
              <a:rPr lang="en-GB" dirty="0" err="1">
                <a:latin typeface="Courier New" panose="02070309020205020404" pitchFamily="49" charset="0"/>
                <a:cs typeface="Courier New" panose="02070309020205020404" pitchFamily="49" charset="0"/>
              </a:rPr>
              <a:t>features.enc.gpkg</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41391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8F33-6F30-5641-B0C8-838F357A5319}"/>
              </a:ext>
            </a:extLst>
          </p:cNvPr>
          <p:cNvSpPr>
            <a:spLocks noGrp="1"/>
          </p:cNvSpPr>
          <p:nvPr>
            <p:ph type="body" idx="1"/>
          </p:nvPr>
        </p:nvSpPr>
        <p:spPr>
          <a:xfrm>
            <a:off x="334107" y="1162837"/>
            <a:ext cx="10515600" cy="1265125"/>
          </a:xfrm>
        </p:spPr>
        <p:txBody>
          <a:bodyPr>
            <a:normAutofit/>
          </a:bodyPr>
          <a:lstStyle/>
          <a:p>
            <a:r>
              <a:rPr lang="de-DE" dirty="0" err="1"/>
              <a:t>Use</a:t>
            </a:r>
            <a:r>
              <a:rPr lang="de-DE" dirty="0"/>
              <a:t> SQLite3 </a:t>
            </a:r>
            <a:r>
              <a:rPr lang="de-DE" dirty="0" err="1"/>
              <a:t>command</a:t>
            </a:r>
            <a:r>
              <a:rPr lang="de-DE" dirty="0"/>
              <a:t> </a:t>
            </a:r>
            <a:r>
              <a:rPr lang="de-DE" dirty="0" err="1"/>
              <a:t>to</a:t>
            </a:r>
            <a:r>
              <a:rPr lang="de-DE" dirty="0"/>
              <a:t> </a:t>
            </a:r>
            <a:r>
              <a:rPr lang="de-DE" dirty="0" err="1"/>
              <a:t>extract</a:t>
            </a:r>
            <a:r>
              <a:rPr lang="de-DE" dirty="0"/>
              <a:t> </a:t>
            </a:r>
            <a:r>
              <a:rPr lang="de-DE" dirty="0" err="1"/>
              <a:t>encrypted</a:t>
            </a:r>
            <a:r>
              <a:rPr lang="de-DE" dirty="0"/>
              <a:t> </a:t>
            </a:r>
            <a:r>
              <a:rPr lang="de-DE" dirty="0" err="1"/>
              <a:t>feature</a:t>
            </a:r>
            <a:r>
              <a:rPr lang="de-DE" dirty="0"/>
              <a:t> </a:t>
            </a:r>
            <a:r>
              <a:rPr lang="de-DE" dirty="0" err="1"/>
              <a:t>data</a:t>
            </a:r>
            <a:endParaRPr lang="de-DE" dirty="0"/>
          </a:p>
        </p:txBody>
      </p:sp>
      <p:sp>
        <p:nvSpPr>
          <p:cNvPr id="3" name="Slide Number Placeholder 2">
            <a:extLst>
              <a:ext uri="{FF2B5EF4-FFF2-40B4-BE49-F238E27FC236}">
                <a16:creationId xmlns:a16="http://schemas.microsoft.com/office/drawing/2014/main" id="{5728B926-6456-F843-A4A8-603A14821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sp>
        <p:nvSpPr>
          <p:cNvPr id="4" name="Title 3">
            <a:extLst>
              <a:ext uri="{FF2B5EF4-FFF2-40B4-BE49-F238E27FC236}">
                <a16:creationId xmlns:a16="http://schemas.microsoft.com/office/drawing/2014/main" id="{54D0E4B9-3191-8943-9246-B2F94E2A9EE1}"/>
              </a:ext>
            </a:extLst>
          </p:cNvPr>
          <p:cNvSpPr>
            <a:spLocks noGrp="1"/>
          </p:cNvSpPr>
          <p:nvPr>
            <p:ph type="title"/>
          </p:nvPr>
        </p:nvSpPr>
        <p:spPr/>
        <p:txBody>
          <a:bodyPr/>
          <a:lstStyle/>
          <a:p>
            <a:r>
              <a:rPr lang="en-DE" dirty="0"/>
              <a:t>Exploring content</a:t>
            </a:r>
          </a:p>
        </p:txBody>
      </p:sp>
      <p:sp>
        <p:nvSpPr>
          <p:cNvPr id="5" name="Rectangle 4">
            <a:extLst>
              <a:ext uri="{FF2B5EF4-FFF2-40B4-BE49-F238E27FC236}">
                <a16:creationId xmlns:a16="http://schemas.microsoft.com/office/drawing/2014/main" id="{4A08CD4E-EFBA-6D48-BCB0-96E2EC061849}"/>
              </a:ext>
            </a:extLst>
          </p:cNvPr>
          <p:cNvSpPr/>
          <p:nvPr/>
        </p:nvSpPr>
        <p:spPr>
          <a:xfrm>
            <a:off x="334107" y="1877789"/>
            <a:ext cx="11780999" cy="1600438"/>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$&gt; sqlite3 </a:t>
            </a:r>
            <a:r>
              <a:rPr lang="en-GB" dirty="0" err="1">
                <a:latin typeface="Courier New" panose="02070309020205020404" pitchFamily="49" charset="0"/>
                <a:cs typeface="Courier New" panose="02070309020205020404" pitchFamily="49" charset="0"/>
              </a:rPr>
              <a:t>features.enc.gpkg</a:t>
            </a:r>
            <a:r>
              <a:rPr lang="en-GB" dirty="0">
                <a:latin typeface="Courier New" panose="02070309020205020404" pitchFamily="49" charset="0"/>
                <a:cs typeface="Courier New" panose="02070309020205020404" pitchFamily="49" charset="0"/>
              </a:rPr>
              <a:t> </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 from </a:t>
            </a:r>
            <a:r>
              <a:rPr lang="en-GB" dirty="0" err="1">
                <a:latin typeface="Courier New" panose="02070309020205020404" pitchFamily="49" charset="0"/>
                <a:cs typeface="Courier New" panose="02070309020205020404" pitchFamily="49" charset="0"/>
              </a:rPr>
              <a:t>gpkg_extensions</a:t>
            </a:r>
            <a:r>
              <a:rPr lang="en-GB" dirty="0">
                <a:latin typeface="Courier New" panose="02070309020205020404" pitchFamily="49" charset="0"/>
                <a:cs typeface="Courier New" panose="02070309020205020404" pitchFamily="49" charset="0"/>
              </a:rPr>
              <a:t> WHERE </a:t>
            </a:r>
            <a:r>
              <a:rPr lang="en-GB" dirty="0" err="1">
                <a:latin typeface="Courier New" panose="02070309020205020404" pitchFamily="49" charset="0"/>
                <a:cs typeface="Courier New" panose="02070309020205020404" pitchFamily="49" charset="0"/>
              </a:rPr>
              <a:t>extension_name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sd_encrypted_features</a:t>
            </a:r>
            <a:r>
              <a:rPr lang="en-GB" dirty="0">
                <a:latin typeface="Courier New" panose="02070309020205020404" pitchFamily="49" charset="0"/>
                <a:cs typeface="Courier New" panose="02070309020205020404" pitchFamily="49" charset="0"/>
              </a:rPr>
              <a:t>' AND </a:t>
            </a:r>
            <a:r>
              <a:rPr lang="en-GB" dirty="0" err="1">
                <a:latin typeface="Courier New" panose="02070309020205020404" pitchFamily="49" charset="0"/>
                <a:cs typeface="Courier New" panose="02070309020205020404" pitchFamily="49" charset="0"/>
              </a:rPr>
              <a:t>column_name</a:t>
            </a:r>
            <a:r>
              <a:rPr lang="en-GB" dirty="0">
                <a:latin typeface="Courier New" panose="02070309020205020404" pitchFamily="49" charset="0"/>
                <a:cs typeface="Courier New" panose="02070309020205020404" pitchFamily="49" charset="0"/>
              </a:rPr>
              <a:t> IS NULL AND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gpkg_ext_keys</a:t>
            </a:r>
            <a:r>
              <a:rPr lang="en-GB" dirty="0">
                <a:latin typeface="Courier New" panose="02070309020205020404" pitchFamily="49" charset="0"/>
                <a:cs typeface="Courier New" panose="02070309020205020404" pitchFamily="49" charset="0"/>
              </a:rPr>
              <a:t>';</a:t>
            </a:r>
          </a:p>
          <a:p>
            <a:r>
              <a:rPr lang="en-GB" b="1" dirty="0">
                <a:latin typeface="Courier New" panose="02070309020205020404" pitchFamily="49" charset="0"/>
                <a:cs typeface="Courier New" panose="02070309020205020404" pitchFamily="49" charset="0"/>
              </a:rPr>
              <a:t>&lt;DCS table name&gt;</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writefile</a:t>
            </a:r>
            <a:r>
              <a:rPr lang="en-GB" dirty="0">
                <a:latin typeface="Courier New" panose="02070309020205020404" pitchFamily="49" charset="0"/>
                <a:cs typeface="Courier New" panose="02070309020205020404" pitchFamily="49" charset="0"/>
              </a:rPr>
              <a:t>('feature.1.bin', data) FROM </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 LIMIT 1;</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.quit</a:t>
            </a:r>
          </a:p>
          <a:p>
            <a:endParaRPr lang="en-GB" dirty="0">
              <a:latin typeface="Courier New" panose="02070309020205020404" pitchFamily="49" charset="0"/>
              <a:cs typeface="Courier New" panose="02070309020205020404" pitchFamily="49" charset="0"/>
            </a:endParaRPr>
          </a:p>
        </p:txBody>
      </p:sp>
      <p:sp>
        <p:nvSpPr>
          <p:cNvPr id="6" name="Text Placeholder 1">
            <a:extLst>
              <a:ext uri="{FF2B5EF4-FFF2-40B4-BE49-F238E27FC236}">
                <a16:creationId xmlns:a16="http://schemas.microsoft.com/office/drawing/2014/main" id="{DC4E1ACA-4F06-9F4F-A8BB-7A20C95BD266}"/>
              </a:ext>
            </a:extLst>
          </p:cNvPr>
          <p:cNvSpPr txBox="1">
            <a:spLocks/>
          </p:cNvSpPr>
          <p:nvPr/>
        </p:nvSpPr>
        <p:spPr>
          <a:xfrm>
            <a:off x="289889" y="3142468"/>
            <a:ext cx="10515600" cy="7656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de-DE" dirty="0" err="1"/>
              <a:t>Use</a:t>
            </a:r>
            <a:r>
              <a:rPr lang="de-DE" dirty="0"/>
              <a:t> SQLite3 </a:t>
            </a:r>
            <a:r>
              <a:rPr lang="de-DE" dirty="0" err="1"/>
              <a:t>command</a:t>
            </a:r>
            <a:r>
              <a:rPr lang="de-DE" dirty="0"/>
              <a:t> </a:t>
            </a:r>
            <a:r>
              <a:rPr lang="de-DE" dirty="0" err="1"/>
              <a:t>to</a:t>
            </a:r>
            <a:r>
              <a:rPr lang="de-DE" dirty="0"/>
              <a:t> </a:t>
            </a:r>
            <a:r>
              <a:rPr lang="de-DE" dirty="0" err="1"/>
              <a:t>extract</a:t>
            </a:r>
            <a:r>
              <a:rPr lang="de-DE" dirty="0"/>
              <a:t> DEK </a:t>
            </a:r>
            <a:r>
              <a:rPr lang="de-DE" dirty="0" err="1"/>
              <a:t>information</a:t>
            </a:r>
            <a:endParaRPr lang="de-DE" dirty="0"/>
          </a:p>
        </p:txBody>
      </p:sp>
      <p:sp>
        <p:nvSpPr>
          <p:cNvPr id="8" name="Rectangle 7">
            <a:extLst>
              <a:ext uri="{FF2B5EF4-FFF2-40B4-BE49-F238E27FC236}">
                <a16:creationId xmlns:a16="http://schemas.microsoft.com/office/drawing/2014/main" id="{C94A5D58-4E2B-B04F-962F-5B325422778D}"/>
              </a:ext>
            </a:extLst>
          </p:cNvPr>
          <p:cNvSpPr/>
          <p:nvPr/>
        </p:nvSpPr>
        <p:spPr>
          <a:xfrm>
            <a:off x="223709" y="3770437"/>
            <a:ext cx="11891397" cy="1815882"/>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$&gt; sqlite3 </a:t>
            </a:r>
            <a:r>
              <a:rPr lang="en-GB" dirty="0" err="1">
                <a:latin typeface="Courier New" panose="02070309020205020404" pitchFamily="49" charset="0"/>
                <a:cs typeface="Courier New" panose="02070309020205020404" pitchFamily="49" charset="0"/>
              </a:rPr>
              <a:t>features.enc.gpkg</a:t>
            </a:r>
            <a:r>
              <a:rPr lang="en-GB" dirty="0">
                <a:latin typeface="Courier New" panose="02070309020205020404" pitchFamily="49" charset="0"/>
                <a:cs typeface="Courier New" panose="02070309020205020404" pitchFamily="49" charset="0"/>
              </a:rPr>
              <a:t> </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 from </a:t>
            </a:r>
            <a:r>
              <a:rPr lang="en-GB" dirty="0" err="1">
                <a:latin typeface="Courier New" panose="02070309020205020404" pitchFamily="49" charset="0"/>
                <a:cs typeface="Courier New" panose="02070309020205020404" pitchFamily="49" charset="0"/>
              </a:rPr>
              <a:t>gpkg_extensions</a:t>
            </a:r>
            <a:r>
              <a:rPr lang="en-GB" dirty="0">
                <a:latin typeface="Courier New" panose="02070309020205020404" pitchFamily="49" charset="0"/>
                <a:cs typeface="Courier New" panose="02070309020205020404" pitchFamily="49" charset="0"/>
              </a:rPr>
              <a:t> WHERE </a:t>
            </a:r>
            <a:r>
              <a:rPr lang="en-GB" dirty="0" err="1">
                <a:latin typeface="Courier New" panose="02070309020205020404" pitchFamily="49" charset="0"/>
                <a:cs typeface="Courier New" panose="02070309020205020404" pitchFamily="49" charset="0"/>
              </a:rPr>
              <a:t>extension_name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sd_encrypted_features</a:t>
            </a:r>
            <a:r>
              <a:rPr lang="en-GB" dirty="0">
                <a:latin typeface="Courier New" panose="02070309020205020404" pitchFamily="49" charset="0"/>
                <a:cs typeface="Courier New" panose="02070309020205020404" pitchFamily="49" charset="0"/>
              </a:rPr>
              <a:t>' AND </a:t>
            </a:r>
            <a:r>
              <a:rPr lang="en-GB" dirty="0" err="1">
                <a:latin typeface="Courier New" panose="02070309020205020404" pitchFamily="49" charset="0"/>
                <a:cs typeface="Courier New" panose="02070309020205020404" pitchFamily="49" charset="0"/>
              </a:rPr>
              <a:t>column_name</a:t>
            </a:r>
            <a:r>
              <a:rPr lang="en-GB" dirty="0">
                <a:latin typeface="Courier New" panose="02070309020205020404" pitchFamily="49" charset="0"/>
                <a:cs typeface="Courier New" panose="02070309020205020404" pitchFamily="49" charset="0"/>
              </a:rPr>
              <a:t> IS NULL AND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gpkg_ext_keys</a:t>
            </a:r>
            <a:r>
              <a:rPr lang="en-GB" dirty="0">
                <a:latin typeface="Courier New" panose="02070309020205020404" pitchFamily="49" charset="0"/>
                <a:cs typeface="Courier New" panose="02070309020205020404" pitchFamily="49" charset="0"/>
              </a:rPr>
              <a:t>';</a:t>
            </a:r>
          </a:p>
          <a:p>
            <a:r>
              <a:rPr lang="en-GB" b="1" dirty="0">
                <a:latin typeface="Courier New" panose="02070309020205020404" pitchFamily="49" charset="0"/>
                <a:cs typeface="Courier New" panose="02070309020205020404" pitchFamily="49" charset="0"/>
              </a:rPr>
              <a:t>&lt;DCS table name&gt;</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.output </a:t>
            </a:r>
            <a:r>
              <a:rPr lang="en-GB" dirty="0" err="1">
                <a:latin typeface="Courier New" panose="02070309020205020404" pitchFamily="49" charset="0"/>
                <a:cs typeface="Courier New" panose="02070309020205020404" pitchFamily="49" charset="0"/>
              </a:rPr>
              <a:t>dek.jws</a:t>
            </a:r>
            <a:endParaRPr lang="en-GB" dirty="0">
              <a:latin typeface="Courier New" panose="02070309020205020404" pitchFamily="49" charset="0"/>
              <a:cs typeface="Courier New" panose="02070309020205020404" pitchFamily="49" charset="0"/>
            </a:endParaRP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gpkg_ext_keys.data</a:t>
            </a:r>
            <a:r>
              <a:rPr lang="en-GB" dirty="0">
                <a:latin typeface="Courier New" panose="02070309020205020404" pitchFamily="49" charset="0"/>
                <a:cs typeface="Courier New" panose="02070309020205020404" pitchFamily="49" charset="0"/>
              </a:rPr>
              <a:t> FROM </a:t>
            </a:r>
            <a:r>
              <a:rPr lang="en-GB" dirty="0" err="1">
                <a:latin typeface="Courier New" panose="02070309020205020404" pitchFamily="49" charset="0"/>
                <a:cs typeface="Courier New" panose="02070309020205020404" pitchFamily="49" charset="0"/>
              </a:rPr>
              <a:t>gpkg_ext_keys</a:t>
            </a:r>
            <a:r>
              <a:rPr lang="en-GB" dirty="0">
                <a:latin typeface="Courier New" panose="02070309020205020404" pitchFamily="49" charset="0"/>
                <a:cs typeface="Courier New" panose="02070309020205020404" pitchFamily="49" charset="0"/>
              </a:rPr>
              <a:t> INNER JOIN </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 ON </a:t>
            </a:r>
            <a:r>
              <a:rPr lang="en-GB" dirty="0" err="1">
                <a:latin typeface="Courier New" panose="02070309020205020404" pitchFamily="49" charset="0"/>
                <a:cs typeface="Courier New" panose="02070309020205020404" pitchFamily="49" charset="0"/>
              </a:rPr>
              <a:t>gpkg_ext_keys.id</a:t>
            </a:r>
            <a:r>
              <a:rPr lang="en-GB" dirty="0">
                <a:latin typeface="Courier New" panose="02070309020205020404" pitchFamily="49" charset="0"/>
                <a:cs typeface="Courier New" panose="02070309020205020404" pitchFamily="49" charset="0"/>
              </a:rPr>
              <a:t>=</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key_id</a:t>
            </a:r>
            <a:r>
              <a:rPr lang="en-GB" dirty="0">
                <a:latin typeface="Courier New" panose="02070309020205020404" pitchFamily="49" charset="0"/>
                <a:cs typeface="Courier New" panose="02070309020205020404" pitchFamily="49" charset="0"/>
              </a:rPr>
              <a:t> LIMIT 1; </a:t>
            </a:r>
          </a:p>
          <a:p>
            <a:r>
              <a:rPr lang="en-DE" dirty="0">
                <a:latin typeface="Courier New" panose="02070309020205020404" pitchFamily="49" charset="0"/>
                <a:cs typeface="Courier New" panose="02070309020205020404" pitchFamily="49" charset="0"/>
              </a:rPr>
              <a:t>sqlite&gt; .quit</a:t>
            </a:r>
          </a:p>
        </p:txBody>
      </p:sp>
      <p:sp>
        <p:nvSpPr>
          <p:cNvPr id="9" name="Text Placeholder 1">
            <a:extLst>
              <a:ext uri="{FF2B5EF4-FFF2-40B4-BE49-F238E27FC236}">
                <a16:creationId xmlns:a16="http://schemas.microsoft.com/office/drawing/2014/main" id="{6BBD4F33-1E57-324C-BCB2-A4968BCC48AF}"/>
              </a:ext>
            </a:extLst>
          </p:cNvPr>
          <p:cNvSpPr txBox="1">
            <a:spLocks/>
          </p:cNvSpPr>
          <p:nvPr/>
        </p:nvSpPr>
        <p:spPr>
          <a:xfrm>
            <a:off x="223709" y="5396482"/>
            <a:ext cx="10515600" cy="7656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de-DE" dirty="0" err="1"/>
              <a:t>Extract</a:t>
            </a:r>
            <a:r>
              <a:rPr lang="de-DE" dirty="0"/>
              <a:t> DEK </a:t>
            </a:r>
            <a:r>
              <a:rPr lang="de-DE" dirty="0" err="1"/>
              <a:t>id</a:t>
            </a:r>
            <a:r>
              <a:rPr lang="de-DE" dirty="0"/>
              <a:t> </a:t>
            </a:r>
            <a:r>
              <a:rPr lang="de-DE" dirty="0" err="1"/>
              <a:t>from</a:t>
            </a:r>
            <a:r>
              <a:rPr lang="de-DE" dirty="0"/>
              <a:t> JWK</a:t>
            </a:r>
          </a:p>
        </p:txBody>
      </p:sp>
      <p:sp>
        <p:nvSpPr>
          <p:cNvPr id="11" name="Rectangle 10">
            <a:extLst>
              <a:ext uri="{FF2B5EF4-FFF2-40B4-BE49-F238E27FC236}">
                <a16:creationId xmlns:a16="http://schemas.microsoft.com/office/drawing/2014/main" id="{A3721925-12E6-694D-8F00-A4162B2C0D16}"/>
              </a:ext>
            </a:extLst>
          </p:cNvPr>
          <p:cNvSpPr/>
          <p:nvPr/>
        </p:nvSpPr>
        <p:spPr>
          <a:xfrm>
            <a:off x="223708" y="6075762"/>
            <a:ext cx="10515599" cy="307777"/>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cut -d '.' -f 2 </a:t>
            </a:r>
            <a:r>
              <a:rPr lang="en-GB" dirty="0" err="1">
                <a:latin typeface="Courier New" panose="02070309020205020404" pitchFamily="49" charset="0"/>
                <a:cs typeface="Courier New" panose="02070309020205020404" pitchFamily="49" charset="0"/>
              </a:rPr>
              <a:t>dek.jws</a:t>
            </a:r>
            <a:r>
              <a:rPr lang="en-GB" dirty="0">
                <a:latin typeface="Courier New" panose="02070309020205020404" pitchFamily="49" charset="0"/>
                <a:cs typeface="Courier New" panose="02070309020205020404" pitchFamily="49" charset="0"/>
              </a:rPr>
              <a:t> | base64 -d | </a:t>
            </a:r>
            <a:r>
              <a:rPr lang="en-GB" dirty="0" err="1">
                <a:latin typeface="Courier New" panose="02070309020205020404" pitchFamily="49" charset="0"/>
                <a:cs typeface="Courier New" panose="02070309020205020404" pitchFamily="49" charset="0"/>
              </a:rPr>
              <a:t>sed</a:t>
            </a:r>
            <a:r>
              <a:rPr lang="en-GB" dirty="0">
                <a:latin typeface="Courier New" panose="02070309020205020404" pitchFamily="49" charset="0"/>
                <a:cs typeface="Courier New" panose="02070309020205020404" pitchFamily="49" charset="0"/>
              </a:rPr>
              <a:t> 's/\\//g' | </a:t>
            </a:r>
            <a:r>
              <a:rPr lang="en-GB" dirty="0" err="1">
                <a:latin typeface="Courier New" panose="02070309020205020404" pitchFamily="49" charset="0"/>
                <a:cs typeface="Courier New" panose="02070309020205020404" pitchFamily="49" charset="0"/>
              </a:rPr>
              <a:t>sed</a:t>
            </a:r>
            <a:r>
              <a:rPr lang="en-GB" dirty="0">
                <a:latin typeface="Courier New" panose="02070309020205020404" pitchFamily="49" charset="0"/>
                <a:cs typeface="Courier New" panose="02070309020205020404" pitchFamily="49" charset="0"/>
              </a:rPr>
              <a:t> -e 's/$/}/g' | </a:t>
            </a:r>
            <a:r>
              <a:rPr lang="en-GB" dirty="0" err="1">
                <a:latin typeface="Courier New" panose="02070309020205020404" pitchFamily="49" charset="0"/>
                <a:cs typeface="Courier New" panose="02070309020205020404" pitchFamily="49" charset="0"/>
              </a:rPr>
              <a:t>jq</a:t>
            </a:r>
            <a:r>
              <a:rPr lang="en-GB" dirty="0">
                <a:latin typeface="Courier New" panose="02070309020205020404" pitchFamily="49" charset="0"/>
                <a:cs typeface="Courier New" panose="02070309020205020404" pitchFamily="49" charset="0"/>
              </a:rPr>
              <a:t> -r '.kid'</a:t>
            </a:r>
          </a:p>
        </p:txBody>
      </p:sp>
    </p:spTree>
    <p:extLst>
      <p:ext uri="{BB962C8B-B14F-4D97-AF65-F5344CB8AC3E}">
        <p14:creationId xmlns:p14="http://schemas.microsoft.com/office/powerpoint/2010/main" val="3583787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1834F-2BF4-C543-8660-74B7819A34AB}"/>
              </a:ext>
            </a:extLst>
          </p:cNvPr>
          <p:cNvSpPr>
            <a:spLocks noGrp="1"/>
          </p:cNvSpPr>
          <p:nvPr>
            <p:ph type="body" idx="1"/>
          </p:nvPr>
        </p:nvSpPr>
        <p:spPr>
          <a:xfrm>
            <a:off x="334107" y="1162838"/>
            <a:ext cx="10515600" cy="1317126"/>
          </a:xfrm>
        </p:spPr>
        <p:txBody>
          <a:bodyPr>
            <a:normAutofit fontScale="92500"/>
          </a:bodyPr>
          <a:lstStyle/>
          <a:p>
            <a:r>
              <a:rPr lang="en-DE" dirty="0"/>
              <a:t>Use the DEK API from the Key Management System</a:t>
            </a:r>
          </a:p>
          <a:p>
            <a:pPr lvl="1"/>
            <a:r>
              <a:rPr lang="en-GB" dirty="0">
                <a:hlinkClick r:id="rId2"/>
              </a:rPr>
              <a:t>https://ogc.secure-dimensions.com/kms/developers#/DEK/getKeyById</a:t>
            </a:r>
            <a:endParaRPr lang="en-GB" dirty="0"/>
          </a:p>
        </p:txBody>
      </p:sp>
      <p:sp>
        <p:nvSpPr>
          <p:cNvPr id="3" name="Slide Number Placeholder 2">
            <a:extLst>
              <a:ext uri="{FF2B5EF4-FFF2-40B4-BE49-F238E27FC236}">
                <a16:creationId xmlns:a16="http://schemas.microsoft.com/office/drawing/2014/main" id="{097C4B64-0285-A846-9ABE-F51D16803F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4" name="Title 3">
            <a:extLst>
              <a:ext uri="{FF2B5EF4-FFF2-40B4-BE49-F238E27FC236}">
                <a16:creationId xmlns:a16="http://schemas.microsoft.com/office/drawing/2014/main" id="{CEE83DC8-28CF-A24C-ADBE-A93DD65ADCB2}"/>
              </a:ext>
            </a:extLst>
          </p:cNvPr>
          <p:cNvSpPr>
            <a:spLocks noGrp="1"/>
          </p:cNvSpPr>
          <p:nvPr>
            <p:ph type="title"/>
          </p:nvPr>
        </p:nvSpPr>
        <p:spPr/>
        <p:txBody>
          <a:bodyPr/>
          <a:lstStyle/>
          <a:p>
            <a:r>
              <a:rPr lang="en-DE" dirty="0"/>
              <a:t>Fetch DEK in JSON Format</a:t>
            </a:r>
          </a:p>
        </p:txBody>
      </p:sp>
      <p:pic>
        <p:nvPicPr>
          <p:cNvPr id="5" name="Picture 4">
            <a:extLst>
              <a:ext uri="{FF2B5EF4-FFF2-40B4-BE49-F238E27FC236}">
                <a16:creationId xmlns:a16="http://schemas.microsoft.com/office/drawing/2014/main" id="{4F2B9F87-9423-7D43-9576-3760921A9AA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107" y="2359987"/>
            <a:ext cx="5416448" cy="3335175"/>
          </a:xfrm>
          <a:prstGeom prst="rect">
            <a:avLst/>
          </a:prstGeom>
        </p:spPr>
      </p:pic>
      <p:sp>
        <p:nvSpPr>
          <p:cNvPr id="6" name="Rectangle 5">
            <a:extLst>
              <a:ext uri="{FF2B5EF4-FFF2-40B4-BE49-F238E27FC236}">
                <a16:creationId xmlns:a16="http://schemas.microsoft.com/office/drawing/2014/main" id="{762FB7CE-4711-FC43-974D-0F2562830F1C}"/>
              </a:ext>
            </a:extLst>
          </p:cNvPr>
          <p:cNvSpPr/>
          <p:nvPr/>
        </p:nvSpPr>
        <p:spPr>
          <a:xfrm>
            <a:off x="5985163" y="2592050"/>
            <a:ext cx="6096000" cy="2893100"/>
          </a:xfrm>
          <a:prstGeom prst="rect">
            <a:avLst/>
          </a:prstGeom>
        </p:spPr>
        <p:txBody>
          <a:bodyPr>
            <a:spAutoFit/>
          </a:bodyPr>
          <a:lstStyle/>
          <a:p>
            <a:r>
              <a:rPr lang="en-GB" dirty="0">
                <a:solidFill>
                  <a:srgbClr val="282828"/>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"kid"</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a:t>
            </a:r>
            <a:r>
              <a:rPr lang="en-GB" b="1" dirty="0">
                <a:solidFill>
                  <a:srgbClr val="993300"/>
                </a:solidFill>
                <a:latin typeface="Courier New" panose="02070309020205020404" pitchFamily="49" charset="0"/>
                <a:cs typeface="Courier New" panose="02070309020205020404" pitchFamily="49" charset="0"/>
              </a:rPr>
              <a:t>3268293a-b12e-4893-b0a9-82bf136a5a9e</a:t>
            </a:r>
            <a:r>
              <a:rPr lang="en-GB" dirty="0">
                <a:solidFill>
                  <a:srgbClr val="993300"/>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alg</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"A128CBC-HS256"</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kty</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"oct"</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"k"</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"SOvwY3ZghBXEkB9DxpYZN7ZNOJslKrTJjlno2j0rYFs"</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"issuer"</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"4bf1cb21-9ff7-f443-f736-70781d89d413"</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key_challenge</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"secret"</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key_challenge_method</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"plain"</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"expires"</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0071E3"/>
                </a:solidFill>
                <a:latin typeface="Courier New" panose="02070309020205020404" pitchFamily="49" charset="0"/>
                <a:cs typeface="Courier New" panose="02070309020205020404" pitchFamily="49" charset="0"/>
              </a:rPr>
              <a:t>1631094341</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issued_at</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0071E3"/>
                </a:solidFill>
                <a:latin typeface="Courier New" panose="02070309020205020404" pitchFamily="49" charset="0"/>
                <a:cs typeface="Courier New" panose="02070309020205020404" pitchFamily="49" charset="0"/>
              </a:rPr>
              <a:t>1631093342</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aud</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"019b7173-a9ed-7d9a-70d3-9502ad7c0575"</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"sub"</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"ff1045c2-a6de-31ad-8eb2-2be104fe27ea"</a:t>
            </a:r>
            <a:br>
              <a:rPr lang="en-GB" dirty="0">
                <a:latin typeface="Courier New" panose="02070309020205020404" pitchFamily="49" charset="0"/>
                <a:cs typeface="Courier New" panose="02070309020205020404" pitchFamily="49" charset="0"/>
              </a:rPr>
            </a:br>
            <a:r>
              <a:rPr lang="en-GB" dirty="0">
                <a:solidFill>
                  <a:srgbClr val="282828"/>
                </a:solidFill>
                <a:latin typeface="Courier New" panose="02070309020205020404" pitchFamily="49" charset="0"/>
                <a:cs typeface="Courier New" panose="02070309020205020404" pitchFamily="49" charset="0"/>
              </a:rPr>
              <a:t>}</a:t>
            </a:r>
            <a:endParaRPr lang="en-GB" dirty="0">
              <a:solidFill>
                <a:srgbClr val="993300"/>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419E684A-D70C-5048-BEA0-9D4B5327DE0F}"/>
              </a:ext>
            </a:extLst>
          </p:cNvPr>
          <p:cNvSpPr txBox="1"/>
          <p:nvPr/>
        </p:nvSpPr>
        <p:spPr>
          <a:xfrm>
            <a:off x="6096000" y="5695162"/>
            <a:ext cx="1896673" cy="307777"/>
          </a:xfrm>
          <a:prstGeom prst="rect">
            <a:avLst/>
          </a:prstGeom>
          <a:noFill/>
        </p:spPr>
        <p:txBody>
          <a:bodyPr wrap="none" rtlCol="0">
            <a:spAutoFit/>
          </a:bodyPr>
          <a:lstStyle/>
          <a:p>
            <a:r>
              <a:rPr lang="en-DE" dirty="0"/>
              <a:t>Store key as dek.json</a:t>
            </a:r>
          </a:p>
        </p:txBody>
      </p:sp>
    </p:spTree>
    <p:extLst>
      <p:ext uri="{BB962C8B-B14F-4D97-AF65-F5344CB8AC3E}">
        <p14:creationId xmlns:p14="http://schemas.microsoft.com/office/powerpoint/2010/main" val="379133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1834F-2BF4-C543-8660-74B7819A34AB}"/>
              </a:ext>
            </a:extLst>
          </p:cNvPr>
          <p:cNvSpPr>
            <a:spLocks noGrp="1"/>
          </p:cNvSpPr>
          <p:nvPr>
            <p:ph type="body" idx="1"/>
          </p:nvPr>
        </p:nvSpPr>
        <p:spPr>
          <a:xfrm>
            <a:off x="334107" y="1162838"/>
            <a:ext cx="10515600" cy="1317126"/>
          </a:xfrm>
        </p:spPr>
        <p:txBody>
          <a:bodyPr>
            <a:normAutofit fontScale="92500"/>
          </a:bodyPr>
          <a:lstStyle/>
          <a:p>
            <a:r>
              <a:rPr lang="en-DE" dirty="0"/>
              <a:t>Use the DEK API from the Key Management System</a:t>
            </a:r>
          </a:p>
          <a:p>
            <a:pPr lvl="1"/>
            <a:r>
              <a:rPr lang="en-GB" dirty="0">
                <a:hlinkClick r:id="rId2"/>
              </a:rPr>
              <a:t>https://ogc.secure-dimensions.com/kms/developers#/DEK/getKeyById</a:t>
            </a:r>
            <a:endParaRPr lang="en-GB" dirty="0"/>
          </a:p>
        </p:txBody>
      </p:sp>
      <p:sp>
        <p:nvSpPr>
          <p:cNvPr id="3" name="Slide Number Placeholder 2">
            <a:extLst>
              <a:ext uri="{FF2B5EF4-FFF2-40B4-BE49-F238E27FC236}">
                <a16:creationId xmlns:a16="http://schemas.microsoft.com/office/drawing/2014/main" id="{097C4B64-0285-A846-9ABE-F51D16803F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Title 3">
            <a:extLst>
              <a:ext uri="{FF2B5EF4-FFF2-40B4-BE49-F238E27FC236}">
                <a16:creationId xmlns:a16="http://schemas.microsoft.com/office/drawing/2014/main" id="{CEE83DC8-28CF-A24C-ADBE-A93DD65ADCB2}"/>
              </a:ext>
            </a:extLst>
          </p:cNvPr>
          <p:cNvSpPr>
            <a:spLocks noGrp="1"/>
          </p:cNvSpPr>
          <p:nvPr>
            <p:ph type="title"/>
          </p:nvPr>
        </p:nvSpPr>
        <p:spPr/>
        <p:txBody>
          <a:bodyPr/>
          <a:lstStyle/>
          <a:p>
            <a:r>
              <a:rPr lang="en-DE" dirty="0"/>
              <a:t>Fetch DEK in JWT or JWE Format</a:t>
            </a:r>
          </a:p>
        </p:txBody>
      </p:sp>
      <p:pic>
        <p:nvPicPr>
          <p:cNvPr id="8" name="Picture 7">
            <a:extLst>
              <a:ext uri="{FF2B5EF4-FFF2-40B4-BE49-F238E27FC236}">
                <a16:creationId xmlns:a16="http://schemas.microsoft.com/office/drawing/2014/main" id="{7EB79394-65D3-B541-9980-6BC9B5642DF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864" y="2305127"/>
            <a:ext cx="4878211" cy="3842874"/>
          </a:xfrm>
          <a:prstGeom prst="rect">
            <a:avLst/>
          </a:prstGeom>
        </p:spPr>
      </p:pic>
      <p:sp>
        <p:nvSpPr>
          <p:cNvPr id="10" name="TextBox 9">
            <a:extLst>
              <a:ext uri="{FF2B5EF4-FFF2-40B4-BE49-F238E27FC236}">
                <a16:creationId xmlns:a16="http://schemas.microsoft.com/office/drawing/2014/main" id="{28C22AD1-665D-0F49-819A-94AD7B391375}"/>
              </a:ext>
            </a:extLst>
          </p:cNvPr>
          <p:cNvSpPr txBox="1"/>
          <p:nvPr/>
        </p:nvSpPr>
        <p:spPr>
          <a:xfrm>
            <a:off x="5817909" y="4039974"/>
            <a:ext cx="5912227" cy="2246769"/>
          </a:xfrm>
          <a:prstGeom prst="rect">
            <a:avLst/>
          </a:prstGeom>
          <a:noFill/>
        </p:spPr>
        <p:txBody>
          <a:bodyPr wrap="square">
            <a:spAutoFit/>
          </a:bodyPr>
          <a:lstStyle/>
          <a:p>
            <a:r>
              <a:rPr lang="en-GB" dirty="0">
                <a:solidFill>
                  <a:srgbClr val="282828"/>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a:t>
            </a:r>
            <a:r>
              <a:rPr lang="en-GB" dirty="0" err="1">
                <a:solidFill>
                  <a:srgbClr val="000096"/>
                </a:solidFill>
                <a:effectLst/>
                <a:latin typeface="Courier New" panose="02070309020205020404" pitchFamily="49" charset="0"/>
                <a:cs typeface="Courier New" panose="02070309020205020404" pitchFamily="49" charset="0"/>
              </a:rPr>
              <a:t>iss</a:t>
            </a:r>
            <a:r>
              <a:rPr lang="en-GB" dirty="0">
                <a:solidFill>
                  <a:srgbClr val="000096"/>
                </a:solidFill>
                <a:effectLst/>
                <a:latin typeface="Courier New" panose="02070309020205020404" pitchFamily="49" charset="0"/>
                <a:cs typeface="Courier New" panose="02070309020205020404" pitchFamily="49" charset="0"/>
              </a:rPr>
              <a:t>"</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993300"/>
                </a:solidFill>
                <a:effectLst/>
                <a:latin typeface="Courier New" panose="02070309020205020404" pitchFamily="49" charset="0"/>
                <a:cs typeface="Courier New" panose="02070309020205020404" pitchFamily="49" charset="0"/>
              </a:rPr>
              <a:t>"https://</a:t>
            </a:r>
            <a:r>
              <a:rPr lang="en-GB" dirty="0" err="1">
                <a:solidFill>
                  <a:srgbClr val="993300"/>
                </a:solidFill>
                <a:effectLst/>
                <a:latin typeface="Courier New" panose="02070309020205020404" pitchFamily="49" charset="0"/>
                <a:cs typeface="Courier New" panose="02070309020205020404" pitchFamily="49" charset="0"/>
              </a:rPr>
              <a:t>ogc.secure-dimensions.com</a:t>
            </a:r>
            <a:r>
              <a:rPr lang="en-GB" dirty="0">
                <a:solidFill>
                  <a:srgbClr val="993300"/>
                </a:solidFill>
                <a:effectLst/>
                <a:latin typeface="Courier New" panose="02070309020205020404" pitchFamily="49" charset="0"/>
                <a:cs typeface="Courier New" panose="02070309020205020404" pitchFamily="49" charset="0"/>
              </a:rPr>
              <a:t>/kms"</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a:t>
            </a:r>
            <a:r>
              <a:rPr lang="en-GB" dirty="0" err="1">
                <a:solidFill>
                  <a:srgbClr val="000096"/>
                </a:solidFill>
                <a:effectLst/>
                <a:latin typeface="Courier New" panose="02070309020205020404" pitchFamily="49" charset="0"/>
                <a:cs typeface="Courier New" panose="02070309020205020404" pitchFamily="49" charset="0"/>
              </a:rPr>
              <a:t>aud</a:t>
            </a:r>
            <a:r>
              <a:rPr lang="en-GB" dirty="0">
                <a:solidFill>
                  <a:srgbClr val="000096"/>
                </a:solidFill>
                <a:effectLst/>
                <a:latin typeface="Courier New" panose="02070309020205020404" pitchFamily="49" charset="0"/>
                <a:cs typeface="Courier New" panose="02070309020205020404" pitchFamily="49" charset="0"/>
              </a:rPr>
              <a:t>"</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993300"/>
                </a:solidFill>
                <a:effectLst/>
                <a:latin typeface="Courier New" panose="02070309020205020404" pitchFamily="49" charset="0"/>
                <a:cs typeface="Courier New" panose="02070309020205020404" pitchFamily="49" charset="0"/>
              </a:rPr>
              <a:t>"019b7173-a9ed-7d9a-70d3-9502ad7c0575"</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a:t>
            </a:r>
            <a:r>
              <a:rPr lang="en-GB" dirty="0" err="1">
                <a:solidFill>
                  <a:srgbClr val="000096"/>
                </a:solidFill>
                <a:effectLst/>
                <a:latin typeface="Courier New" panose="02070309020205020404" pitchFamily="49" charset="0"/>
                <a:cs typeface="Courier New" panose="02070309020205020404" pitchFamily="49" charset="0"/>
              </a:rPr>
              <a:t>iat</a:t>
            </a:r>
            <a:r>
              <a:rPr lang="en-GB" dirty="0">
                <a:solidFill>
                  <a:srgbClr val="000096"/>
                </a:solidFill>
                <a:effectLst/>
                <a:latin typeface="Courier New" panose="02070309020205020404" pitchFamily="49" charset="0"/>
                <a:cs typeface="Courier New" panose="02070309020205020404" pitchFamily="49" charset="0"/>
              </a:rPr>
              <a:t>"</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71E3"/>
                </a:solidFill>
                <a:effectLst/>
                <a:latin typeface="Courier New" panose="02070309020205020404" pitchFamily="49" charset="0"/>
                <a:cs typeface="Courier New" panose="02070309020205020404" pitchFamily="49" charset="0"/>
              </a:rPr>
              <a:t>1633621901</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a:t>
            </a:r>
            <a:r>
              <a:rPr lang="en-GB" dirty="0" err="1">
                <a:solidFill>
                  <a:srgbClr val="000096"/>
                </a:solidFill>
                <a:effectLst/>
                <a:latin typeface="Courier New" panose="02070309020205020404" pitchFamily="49" charset="0"/>
                <a:cs typeface="Courier New" panose="02070309020205020404" pitchFamily="49" charset="0"/>
              </a:rPr>
              <a:t>nbf</a:t>
            </a:r>
            <a:r>
              <a:rPr lang="en-GB" dirty="0">
                <a:solidFill>
                  <a:srgbClr val="000096"/>
                </a:solidFill>
                <a:effectLst/>
                <a:latin typeface="Courier New" panose="02070309020205020404" pitchFamily="49" charset="0"/>
                <a:cs typeface="Courier New" panose="02070309020205020404" pitchFamily="49" charset="0"/>
              </a:rPr>
              <a:t>"</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71E3"/>
                </a:solidFill>
                <a:effectLst/>
                <a:latin typeface="Courier New" panose="02070309020205020404" pitchFamily="49" charset="0"/>
                <a:cs typeface="Courier New" panose="02070309020205020404" pitchFamily="49" charset="0"/>
              </a:rPr>
              <a:t>1633622397</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"exp"</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71E3"/>
                </a:solidFill>
                <a:effectLst/>
                <a:latin typeface="Courier New" panose="02070309020205020404" pitchFamily="49" charset="0"/>
                <a:cs typeface="Courier New" panose="02070309020205020404" pitchFamily="49" charset="0"/>
              </a:rPr>
              <a:t>1633625460</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"kid"</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993300"/>
                </a:solidFill>
                <a:effectLst/>
                <a:latin typeface="Courier New" panose="02070309020205020404" pitchFamily="49" charset="0"/>
                <a:cs typeface="Courier New" panose="02070309020205020404" pitchFamily="49" charset="0"/>
              </a:rPr>
              <a:t>"c4803604-b74b-4b57-a910-09bf00a8c477"</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a:t>
            </a:r>
            <a:r>
              <a:rPr lang="en-GB" dirty="0" err="1">
                <a:solidFill>
                  <a:srgbClr val="000096"/>
                </a:solidFill>
                <a:effectLst/>
                <a:latin typeface="Courier New" panose="02070309020205020404" pitchFamily="49" charset="0"/>
                <a:cs typeface="Courier New" panose="02070309020205020404" pitchFamily="49" charset="0"/>
              </a:rPr>
              <a:t>alg</a:t>
            </a:r>
            <a:r>
              <a:rPr lang="en-GB" dirty="0">
                <a:solidFill>
                  <a:srgbClr val="000096"/>
                </a:solidFill>
                <a:effectLst/>
                <a:latin typeface="Courier New" panose="02070309020205020404" pitchFamily="49" charset="0"/>
                <a:cs typeface="Courier New" panose="02070309020205020404" pitchFamily="49" charset="0"/>
              </a:rPr>
              <a:t>"</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993300"/>
                </a:solidFill>
                <a:effectLst/>
                <a:latin typeface="Courier New" panose="02070309020205020404" pitchFamily="49" charset="0"/>
                <a:cs typeface="Courier New" panose="02070309020205020404" pitchFamily="49" charset="0"/>
              </a:rPr>
              <a:t>"A128GCM"</a:t>
            </a:r>
            <a:r>
              <a:rPr lang="en-GB" dirty="0">
                <a:solidFill>
                  <a:srgbClr val="640032"/>
                </a:solidFill>
                <a:effectLst/>
                <a:latin typeface="Courier New" panose="02070309020205020404" pitchFamily="49" charset="0"/>
                <a:cs typeface="Courier New" panose="02070309020205020404" pitchFamily="49" charset="0"/>
              </a:rPr>
              <a:t>,</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000096"/>
                </a:solidFill>
                <a:effectLst/>
                <a:latin typeface="Courier New" panose="02070309020205020404" pitchFamily="49" charset="0"/>
                <a:cs typeface="Courier New" panose="02070309020205020404" pitchFamily="49" charset="0"/>
              </a:rPr>
              <a:t>"k"</a:t>
            </a:r>
            <a:r>
              <a:rPr lang="en-GB" dirty="0">
                <a:solidFill>
                  <a:srgbClr val="640032"/>
                </a:solidFill>
                <a:effectLst/>
                <a:latin typeface="Courier New" panose="02070309020205020404" pitchFamily="49" charset="0"/>
                <a:cs typeface="Courier New" panose="02070309020205020404" pitchFamily="49" charset="0"/>
              </a:rPr>
              <a:t>:</a:t>
            </a:r>
            <a:r>
              <a:rPr lang="en-GB" dirty="0">
                <a:solidFill>
                  <a:srgbClr val="000000"/>
                </a:solidFill>
                <a:effectLst/>
                <a:latin typeface="Courier New" panose="02070309020205020404" pitchFamily="49" charset="0"/>
                <a:cs typeface="Courier New" panose="02070309020205020404" pitchFamily="49" charset="0"/>
              </a:rPr>
              <a:t> </a:t>
            </a:r>
            <a:r>
              <a:rPr lang="en-GB" dirty="0">
                <a:solidFill>
                  <a:srgbClr val="993300"/>
                </a:solidFill>
                <a:effectLst/>
                <a:latin typeface="Courier New" panose="02070309020205020404" pitchFamily="49" charset="0"/>
                <a:cs typeface="Courier New" panose="02070309020205020404" pitchFamily="49" charset="0"/>
              </a:rPr>
              <a:t>"hzi3dDxmEoIBnP8wBJ_YHg"</a:t>
            </a:r>
            <a:br>
              <a:rPr lang="en-GB" dirty="0">
                <a:solidFill>
                  <a:srgbClr val="000000"/>
                </a:solidFill>
                <a:effectLst/>
                <a:latin typeface="Courier New" panose="02070309020205020404" pitchFamily="49" charset="0"/>
                <a:cs typeface="Courier New" panose="02070309020205020404" pitchFamily="49" charset="0"/>
              </a:rPr>
            </a:br>
            <a:r>
              <a:rPr lang="en-GB" dirty="0">
                <a:solidFill>
                  <a:srgbClr val="282828"/>
                </a:solidFill>
                <a:effectLst/>
                <a:latin typeface="Courier New" panose="02070309020205020404" pitchFamily="49" charset="0"/>
                <a:cs typeface="Courier New" panose="02070309020205020404" pitchFamily="49" charset="0"/>
              </a:rPr>
              <a:t>}</a:t>
            </a:r>
            <a:endParaRPr lang="en-GB" dirty="0">
              <a:solidFill>
                <a:srgbClr val="993300"/>
              </a:solidFill>
              <a:effectLst/>
              <a:latin typeface="Courier New" panose="02070309020205020404" pitchFamily="49" charset="0"/>
              <a:cs typeface="Courier New" panose="02070309020205020404" pitchFamily="49" charset="0"/>
            </a:endParaRPr>
          </a:p>
        </p:txBody>
      </p:sp>
      <p:sp>
        <p:nvSpPr>
          <p:cNvPr id="11" name="Rectangle 10">
            <a:extLst>
              <a:ext uri="{FF2B5EF4-FFF2-40B4-BE49-F238E27FC236}">
                <a16:creationId xmlns:a16="http://schemas.microsoft.com/office/drawing/2014/main" id="{A22F6C22-E98A-F542-ABA9-6A6AAC4373C4}"/>
              </a:ext>
            </a:extLst>
          </p:cNvPr>
          <p:cNvSpPr/>
          <p:nvPr/>
        </p:nvSpPr>
        <p:spPr>
          <a:xfrm>
            <a:off x="3296653" y="4378037"/>
            <a:ext cx="1828800" cy="2661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 name="TextBox 12">
            <a:extLst>
              <a:ext uri="{FF2B5EF4-FFF2-40B4-BE49-F238E27FC236}">
                <a16:creationId xmlns:a16="http://schemas.microsoft.com/office/drawing/2014/main" id="{2DF22FC1-52A3-894A-B7B3-DA3E1D95B8FC}"/>
              </a:ext>
            </a:extLst>
          </p:cNvPr>
          <p:cNvSpPr txBox="1"/>
          <p:nvPr/>
        </p:nvSpPr>
        <p:spPr>
          <a:xfrm>
            <a:off x="5817909" y="2305127"/>
            <a:ext cx="6112042" cy="1846659"/>
          </a:xfrm>
          <a:prstGeom prst="rect">
            <a:avLst/>
          </a:prstGeom>
          <a:noFill/>
        </p:spPr>
        <p:txBody>
          <a:bodyPr wrap="square">
            <a:spAutoFit/>
          </a:bodyPr>
          <a:lstStyle/>
          <a:p>
            <a:pPr algn="l"/>
            <a:r>
              <a:rPr lang="en-GB" sz="600" b="1" i="0" dirty="0">
                <a:solidFill>
                  <a:srgbClr val="555555"/>
                </a:solidFill>
                <a:effectLst/>
                <a:latin typeface="Open Sans" panose="020F0502020204030204" pitchFamily="34" charset="0"/>
              </a:rPr>
              <a:t>eyJhbGciOiJSU0ExXzUiLCJlbmMiOiJBMTI4Q0JDLUhTMjU2Iiwia2lkIjoiODkzZWYzYzgtYzI0OS00N2EyLTkxZTItMDAxYTBiMjAxNjQ3In0</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ETooir0ZVpz3f2BTOEKTeFTYdwELilyHcaj3fAbsRfrMM9HhJ80WOZ</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eQNYDTOhvnBtq0QB1FLG</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vVHlg0c0wfG6D3xf9g7E4yquP7D2BuinlvqdzOXdcXdMrhBUVSULwhGJkhVUxYwr</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0lYv7_syRA3C8ddchjpM5hkcZRXdYbcewpNjOp</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QHvfao1hz5DuNXDJk6D3jj</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m2hgSo9BoYUKNWp8ADFrLjhjlDuI5R1qvnCHDNoZubikXkGAgPVd45gAuIrVdT07w8</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jwml5</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wOgmH</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0rbCvXB9fKFGwTu2jE5JxQNTt7uNwpwAKOZga3oJKSDXdIX9o3m3Nl9WPy2A</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WRcPTqAtq_6lxor4Tw_n_w</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BauYMxeaHDao</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5mjC_EFla0tFGLqRGjmkFM2AgdogyN4ZczBwa823Ov5PUd2NfqSwcjYHBUEXr</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qkudCQKdPZQD4CLcF7rGxgP6FU1Gnsrkpy1LWZZOnfOsmjKJbkXpNaXHdjxIr_DZOU05qu_k1TQ5bs0tBJrLuOjhG_KjCQGogsn2VTC__qRkLYdsYqj4m1KHavNcjczVndFoBT2Jbrg8ntw0tuKQUBDO6TDreOJhUxq0yrrnXkEBPB5YvjcoUx7d5Id5Rr</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GYqArFFUK9pt2HwNwbVYPOeTHqkfBxjcUmJ9GjI1xs_74yhlPOcwaF7Z8En8YkpWdxqLb06F3TQzuI8XwLz2LztIzs5kYh</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lZQZsRCnBSDws_43ssgjQ_SVBvp5fDCUZLTESx2HvJGesANPDHpnOw3_YuC4GjNFfSiMAMi4mo_gB8WEEP3dR1zbzl2ebQem1PQTU77F_</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f1OTab7sx0drc3tP3</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55ybTPL1SX9QVflXHHxJAHDep5cHIAL2xD65xVqn</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ywQduwW7nVSv9w9D5V_ZxYV4FPlxxmVEz21Yyi9XP_4NweW_0F9o</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6cG</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9N9K9088KEk5NbGSZbLa78uUyClWbdq2hujuSQd_7qxJUqfbacgosKln4B4g05FmW64wCwaTDWXKCWOCrrb5ZWKTGf_Gpa2W9ETVZYX</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SNmvIrGx490WB5Mc0zDOB8P2epYTYpoZ</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b57loHfFXvEoGvKpRNkwz8CMhe2bdMyEQm</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Gtrud8iKAfniHxHUgcO5np8Z_DQiZrLLyA8z1GLLS2ATftxD3dKj8lsd9nvsZaFXYpG_iA</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QSykBul32TycJz1gi3ITNnqJFKr7OVZnsF_deAhY0OE4WZ8gdGjmnHeu9_Y5q1Jj8gJ64ZXh96LTt7EtQ6viqB2QnZBIZl8QKte7oh1E43Zm9C</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e04Flz6wV7eomck9hyawl9S3ZjMTQTqAydOKAg817i3jJMA</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aVxT0td</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34f8SGq_KQOVzoy0LlAJY0e3gYuwo8E9RX2_aekNj4I_rDTSrWRAOIclc0H3knXn5OYUDVcV7xOUYeRoKt9Thl1jhSBJfIkbHLJ1ZtMSq7BJeZyMasw1yMA_ILcr8FWrjfhffzqB5pNrk_joVCoGUVFVECpdlpl1_l3Fc5IBTLvZoYzLh6QyQ</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bo</a:t>
            </a:r>
            <a:r>
              <a:rPr lang="en-GB" sz="600" b="0" i="0" dirty="0">
                <a:solidFill>
                  <a:srgbClr val="FFFFFF"/>
                </a:solidFill>
                <a:effectLst/>
                <a:latin typeface="Open Sans" panose="020F0502020204030204" pitchFamily="34" charset="0"/>
              </a:rPr>
              <a:t>-</a:t>
            </a:r>
            <a:r>
              <a:rPr lang="en-GB" sz="600" b="1" i="0" dirty="0">
                <a:solidFill>
                  <a:srgbClr val="555555"/>
                </a:solidFill>
                <a:effectLst/>
                <a:latin typeface="Open Sans" panose="020F0502020204030204" pitchFamily="34" charset="0"/>
              </a:rPr>
              <a:t>lIcK_h8sasggbP1ytYg</a:t>
            </a:r>
            <a:endParaRPr lang="en-GB" sz="600" b="0" i="0" dirty="0">
              <a:solidFill>
                <a:srgbClr val="3B4151"/>
              </a:solidFill>
              <a:effectLst/>
              <a:latin typeface="Open Sans" panose="020F0502020204030204" pitchFamily="34" charset="0"/>
            </a:endParaRPr>
          </a:p>
          <a:p>
            <a:pPr algn="l"/>
            <a:br>
              <a:rPr lang="en-GB" sz="600" b="0" i="0" dirty="0">
                <a:solidFill>
                  <a:srgbClr val="3B4151"/>
                </a:solidFill>
                <a:effectLst/>
                <a:latin typeface="Open Sans" panose="020F0502020204030204" pitchFamily="34" charset="0"/>
              </a:rPr>
            </a:br>
            <a:endParaRPr lang="en-GB" sz="600" b="0" i="0" dirty="0">
              <a:solidFill>
                <a:srgbClr val="3B4151"/>
              </a:solidFill>
              <a:effectLst/>
              <a:latin typeface="Open Sans" panose="020F0502020204030204" pitchFamily="34" charset="0"/>
            </a:endParaRPr>
          </a:p>
        </p:txBody>
      </p:sp>
    </p:spTree>
    <p:extLst>
      <p:ext uri="{BB962C8B-B14F-4D97-AF65-F5344CB8AC3E}">
        <p14:creationId xmlns:p14="http://schemas.microsoft.com/office/powerpoint/2010/main" val="2584517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DD69D-AAF8-EF4F-AB2F-18214017B407}"/>
              </a:ext>
            </a:extLst>
          </p:cNvPr>
          <p:cNvSpPr>
            <a:spLocks noGrp="1"/>
          </p:cNvSpPr>
          <p:nvPr>
            <p:ph type="body" idx="1"/>
          </p:nvPr>
        </p:nvSpPr>
        <p:spPr/>
        <p:txBody>
          <a:bodyPr/>
          <a:lstStyle/>
          <a:p>
            <a:r>
              <a:rPr lang="en-DE" dirty="0"/>
              <a:t>Use any SDK to decrypt the feature.1.bin</a:t>
            </a:r>
          </a:p>
          <a:p>
            <a:r>
              <a:rPr lang="en-GB" dirty="0"/>
              <a:t>T</a:t>
            </a:r>
            <a:r>
              <a:rPr lang="en-DE" dirty="0"/>
              <a:t>he data starts with the IV (16 Bytes) immediately followed by the encrytped data</a:t>
            </a:r>
          </a:p>
          <a:p>
            <a:r>
              <a:rPr lang="en-DE" dirty="0"/>
              <a:t>Use example program</a:t>
            </a:r>
          </a:p>
          <a:p>
            <a:pPr marL="533400" lvl="1" indent="0">
              <a:buNone/>
            </a:pPr>
            <a:r>
              <a:rPr lang="en-DE" dirty="0"/>
              <a:t>$&gt; </a:t>
            </a:r>
            <a:r>
              <a:rPr lang="en-GB" dirty="0"/>
              <a:t>java -jar </a:t>
            </a:r>
            <a:r>
              <a:rPr lang="en-GB" dirty="0" err="1"/>
              <a:t>BinaryDecrypt.jar</a:t>
            </a:r>
            <a:r>
              <a:rPr lang="en-GB" dirty="0"/>
              <a:t> </a:t>
            </a:r>
            <a:r>
              <a:rPr lang="en-GB" dirty="0" err="1"/>
              <a:t>dek.json</a:t>
            </a:r>
            <a:r>
              <a:rPr lang="en-GB" dirty="0"/>
              <a:t> feature.1.bin feature.1.json</a:t>
            </a:r>
          </a:p>
        </p:txBody>
      </p:sp>
      <p:sp>
        <p:nvSpPr>
          <p:cNvPr id="3" name="Slide Number Placeholder 2">
            <a:extLst>
              <a:ext uri="{FF2B5EF4-FFF2-40B4-BE49-F238E27FC236}">
                <a16:creationId xmlns:a16="http://schemas.microsoft.com/office/drawing/2014/main" id="{C1C520F0-51B1-674B-BA3E-C0B369B6A7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Title 3">
            <a:extLst>
              <a:ext uri="{FF2B5EF4-FFF2-40B4-BE49-F238E27FC236}">
                <a16:creationId xmlns:a16="http://schemas.microsoft.com/office/drawing/2014/main" id="{4F8DC995-20C1-1947-9D76-B3A3F68FC05D}"/>
              </a:ext>
            </a:extLst>
          </p:cNvPr>
          <p:cNvSpPr>
            <a:spLocks noGrp="1"/>
          </p:cNvSpPr>
          <p:nvPr>
            <p:ph type="title"/>
          </p:nvPr>
        </p:nvSpPr>
        <p:spPr/>
        <p:txBody>
          <a:bodyPr/>
          <a:lstStyle/>
          <a:p>
            <a:r>
              <a:rPr lang="en-DE" dirty="0"/>
              <a:t>Decrypt the feature</a:t>
            </a:r>
          </a:p>
        </p:txBody>
      </p:sp>
    </p:spTree>
    <p:extLst>
      <p:ext uri="{BB962C8B-B14F-4D97-AF65-F5344CB8AC3E}">
        <p14:creationId xmlns:p14="http://schemas.microsoft.com/office/powerpoint/2010/main" val="226220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F0DAF3-EA05-7F42-9B30-30F8649CFC70}"/>
              </a:ext>
            </a:extLst>
          </p:cNvPr>
          <p:cNvSpPr>
            <a:spLocks noGrp="1"/>
          </p:cNvSpPr>
          <p:nvPr>
            <p:ph type="body" idx="1"/>
          </p:nvPr>
        </p:nvSpPr>
        <p:spPr>
          <a:xfrm>
            <a:off x="334107" y="1162837"/>
            <a:ext cx="10515600" cy="2827271"/>
          </a:xfrm>
        </p:spPr>
        <p:txBody>
          <a:bodyPr>
            <a:normAutofit fontScale="92500" lnSpcReduction="20000"/>
          </a:bodyPr>
          <a:lstStyle/>
          <a:p>
            <a:r>
              <a:rPr lang="en-DE" dirty="0"/>
              <a:t>Get Encrypted GeoPackage Tiles via OGC Web Map Service 1.1.0</a:t>
            </a:r>
            <a:endParaRPr lang="en-GB" dirty="0"/>
          </a:p>
          <a:p>
            <a:r>
              <a:rPr lang="en-GB" dirty="0"/>
              <a:t>Set query string parameters</a:t>
            </a:r>
          </a:p>
          <a:p>
            <a:pPr lvl="1"/>
            <a:r>
              <a:rPr lang="en-GB" dirty="0" err="1">
                <a:latin typeface="Courier New" panose="02070309020205020404" pitchFamily="49" charset="0"/>
                <a:cs typeface="Courier New" panose="02070309020205020404" pitchFamily="49" charset="0"/>
              </a:rPr>
              <a:t>access_token</a:t>
            </a:r>
            <a:r>
              <a:rPr lang="en-GB" dirty="0">
                <a:latin typeface="Courier New" panose="02070309020205020404" pitchFamily="49" charset="0"/>
                <a:cs typeface="Courier New" panose="02070309020205020404" pitchFamily="49" charset="0"/>
              </a:rPr>
              <a:t>=&lt;your access token&gt;</a:t>
            </a:r>
          </a:p>
          <a:p>
            <a:pPr lvl="1"/>
            <a:r>
              <a:rPr lang="en-GB" dirty="0" err="1">
                <a:latin typeface="Courier New" panose="02070309020205020404" pitchFamily="49" charset="0"/>
                <a:cs typeface="Courier New" panose="02070309020205020404" pitchFamily="49" charset="0"/>
              </a:rPr>
              <a:t>key_challenge</a:t>
            </a:r>
            <a:r>
              <a:rPr lang="en-GB" dirty="0">
                <a:latin typeface="Courier New" panose="02070309020205020404" pitchFamily="49" charset="0"/>
                <a:cs typeface="Courier New" panose="02070309020205020404" pitchFamily="49" charset="0"/>
              </a:rPr>
              <a:t>=&lt;a secret pin or password to modify key usage&gt;</a:t>
            </a:r>
          </a:p>
          <a:p>
            <a:pPr lvl="1"/>
            <a:r>
              <a:rPr lang="en-GB" dirty="0" err="1">
                <a:latin typeface="Courier New" panose="02070309020205020404" pitchFamily="49" charset="0"/>
                <a:cs typeface="Courier New" panose="02070309020205020404" pitchFamily="49" charset="0"/>
              </a:rPr>
              <a:t>key_challenge_method</a:t>
            </a:r>
            <a:r>
              <a:rPr lang="en-GB" dirty="0">
                <a:latin typeface="Courier New" panose="02070309020205020404" pitchFamily="49" charset="0"/>
                <a:cs typeface="Courier New" panose="02070309020205020404" pitchFamily="49" charset="0"/>
              </a:rPr>
              <a:t>=plain</a:t>
            </a:r>
          </a:p>
          <a:p>
            <a:pPr lvl="1"/>
            <a:r>
              <a:rPr lang="en-GB" dirty="0">
                <a:latin typeface="Courier New" panose="02070309020205020404" pitchFamily="49" charset="0"/>
                <a:cs typeface="Courier New" panose="02070309020205020404" pitchFamily="49" charset="0"/>
              </a:rPr>
              <a:t>f=application/geopackage+sqlite3;profile=encrypted</a:t>
            </a:r>
            <a:endParaRPr lang="en-DE" dirty="0">
              <a:latin typeface="Courier New" panose="02070309020205020404" pitchFamily="49" charset="0"/>
              <a:cs typeface="Courier New" panose="02070309020205020404" pitchFamily="49" charset="0"/>
            </a:endParaRPr>
          </a:p>
        </p:txBody>
      </p:sp>
      <p:sp>
        <p:nvSpPr>
          <p:cNvPr id="3" name="Slide Number Placeholder 2">
            <a:extLst>
              <a:ext uri="{FF2B5EF4-FFF2-40B4-BE49-F238E27FC236}">
                <a16:creationId xmlns:a16="http://schemas.microsoft.com/office/drawing/2014/main" id="{9741FC45-CCD2-4147-B8CA-63BB5CC617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sp>
        <p:nvSpPr>
          <p:cNvPr id="4" name="Title 3">
            <a:extLst>
              <a:ext uri="{FF2B5EF4-FFF2-40B4-BE49-F238E27FC236}">
                <a16:creationId xmlns:a16="http://schemas.microsoft.com/office/drawing/2014/main" id="{37B93F37-4878-F64F-B748-212884CD8FEC}"/>
              </a:ext>
            </a:extLst>
          </p:cNvPr>
          <p:cNvSpPr>
            <a:spLocks noGrp="1"/>
          </p:cNvSpPr>
          <p:nvPr>
            <p:ph type="title"/>
          </p:nvPr>
        </p:nvSpPr>
        <p:spPr/>
        <p:txBody>
          <a:bodyPr/>
          <a:lstStyle/>
          <a:p>
            <a:r>
              <a:rPr lang="en-DE" dirty="0"/>
              <a:t>Request GeoPackage with encrypted Tiles</a:t>
            </a:r>
          </a:p>
        </p:txBody>
      </p:sp>
      <p:sp>
        <p:nvSpPr>
          <p:cNvPr id="6" name="Rectangle 5">
            <a:extLst>
              <a:ext uri="{FF2B5EF4-FFF2-40B4-BE49-F238E27FC236}">
                <a16:creationId xmlns:a16="http://schemas.microsoft.com/office/drawing/2014/main" id="{F45DEC62-919E-094D-B7AA-DDC57FB41A43}"/>
              </a:ext>
            </a:extLst>
          </p:cNvPr>
          <p:cNvSpPr/>
          <p:nvPr/>
        </p:nvSpPr>
        <p:spPr>
          <a:xfrm>
            <a:off x="334107" y="4181028"/>
            <a:ext cx="10818802" cy="1384995"/>
          </a:xfrm>
          <a:prstGeom prst="rect">
            <a:avLst/>
          </a:prstGeom>
        </p:spPr>
        <p:txBody>
          <a:bodyPr wrap="square">
            <a:spAutoFit/>
          </a:bodyPr>
          <a:lstStyle/>
          <a:p>
            <a:r>
              <a:rPr lang="en-GB" dirty="0" err="1">
                <a:latin typeface="Courier New" panose="02070309020205020404" pitchFamily="49" charset="0"/>
                <a:cs typeface="Courier New" panose="02070309020205020404" pitchFamily="49" charset="0"/>
              </a:rPr>
              <a:t>wget</a:t>
            </a:r>
            <a:r>
              <a:rPr lang="en-GB" dirty="0">
                <a:latin typeface="Courier New" panose="02070309020205020404" pitchFamily="49" charset="0"/>
                <a:cs typeface="Courier New" panose="02070309020205020404" pitchFamily="49" charset="0"/>
              </a:rPr>
              <a:t> 'https://</a:t>
            </a:r>
            <a:r>
              <a:rPr lang="en-GB" dirty="0" err="1">
                <a:latin typeface="Courier New" panose="02070309020205020404" pitchFamily="49" charset="0"/>
                <a:cs typeface="Courier New" panose="02070309020205020404" pitchFamily="49" charset="0"/>
              </a:rPr>
              <a:t>ogc.secure-dimensions.com</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geoserver-dp</a:t>
            </a:r>
            <a:r>
              <a:rPr lang="en-GB" dirty="0">
                <a:latin typeface="Courier New" panose="02070309020205020404" pitchFamily="49" charset="0"/>
                <a:cs typeface="Courier New" panose="02070309020205020404" pitchFamily="49" charset="0"/>
              </a:rPr>
              <a:t>/tiger/</a:t>
            </a:r>
            <a:r>
              <a:rPr lang="en-GB" dirty="0" err="1">
                <a:latin typeface="Courier New" panose="02070309020205020404" pitchFamily="49" charset="0"/>
                <a:cs typeface="Courier New" panose="02070309020205020404" pitchFamily="49" charset="0"/>
              </a:rPr>
              <a:t>wms?service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WMS&amp;version</a:t>
            </a:r>
            <a:r>
              <a:rPr lang="en-GB" dirty="0">
                <a:latin typeface="Courier New" panose="02070309020205020404" pitchFamily="49" charset="0"/>
                <a:cs typeface="Courier New" panose="02070309020205020404" pitchFamily="49" charset="0"/>
              </a:rPr>
              <a:t>=1.1.0&amp;request=</a:t>
            </a:r>
            <a:r>
              <a:rPr lang="en-GB" dirty="0" err="1">
                <a:latin typeface="Courier New" panose="02070309020205020404" pitchFamily="49" charset="0"/>
                <a:cs typeface="Courier New" panose="02070309020205020404" pitchFamily="49" charset="0"/>
              </a:rPr>
              <a:t>GetMap&amp;layers</a:t>
            </a:r>
            <a:r>
              <a:rPr lang="en-GB" dirty="0">
                <a:latin typeface="Courier New" panose="02070309020205020404" pitchFamily="49" charset="0"/>
                <a:cs typeface="Courier New" panose="02070309020205020404" pitchFamily="49" charset="0"/>
              </a:rPr>
              <a:t>=tiger%3Apoi&amp;bbox=-74.0118315772888%2C40.70754683896324%2C-74.00153046439813%2C40.719885123828675&amp;width=641&amp;height=768&amp;srs=EPSG%3A4326&amp;styles=&amp;format=application/geopackage%2Bsqlite3;profile=</a:t>
            </a:r>
            <a:r>
              <a:rPr lang="en-GB" dirty="0" err="1">
                <a:latin typeface="Courier New" panose="02070309020205020404" pitchFamily="49" charset="0"/>
                <a:cs typeface="Courier New" panose="02070309020205020404" pitchFamily="49" charset="0"/>
              </a:rPr>
              <a:t>encrypted&amp;access_token</a:t>
            </a:r>
            <a:r>
              <a:rPr lang="en-GB" dirty="0">
                <a:latin typeface="Courier New" panose="02070309020205020404" pitchFamily="49" charset="0"/>
                <a:cs typeface="Courier New" panose="02070309020205020404" pitchFamily="49" charset="0"/>
              </a:rPr>
              <a:t>=&lt;your access token&gt;&amp;</a:t>
            </a:r>
            <a:r>
              <a:rPr lang="en-GB" dirty="0" err="1">
                <a:latin typeface="Courier New" panose="02070309020205020404" pitchFamily="49" charset="0"/>
                <a:cs typeface="Courier New" panose="02070309020205020404" pitchFamily="49" charset="0"/>
              </a:rPr>
              <a:t>key_challenge</a:t>
            </a:r>
            <a:r>
              <a:rPr lang="en-GB" dirty="0">
                <a:latin typeface="Courier New" panose="02070309020205020404" pitchFamily="49" charset="0"/>
                <a:cs typeface="Courier New" panose="02070309020205020404" pitchFamily="49" charset="0"/>
              </a:rPr>
              <a:t>=&lt;your pin or secret&gt;&amp;</a:t>
            </a:r>
            <a:r>
              <a:rPr lang="en-GB" dirty="0" err="1">
                <a:latin typeface="Courier New" panose="02070309020205020404" pitchFamily="49" charset="0"/>
                <a:cs typeface="Courier New" panose="02070309020205020404" pitchFamily="49" charset="0"/>
              </a:rPr>
              <a:t>key_challenge_method</a:t>
            </a:r>
            <a:r>
              <a:rPr lang="en-GB" dirty="0">
                <a:latin typeface="Courier New" panose="02070309020205020404" pitchFamily="49" charset="0"/>
                <a:cs typeface="Courier New" panose="02070309020205020404" pitchFamily="49" charset="0"/>
              </a:rPr>
              <a:t>=plain' -O </a:t>
            </a:r>
            <a:r>
              <a:rPr lang="en-GB" dirty="0" err="1">
                <a:latin typeface="Courier New" panose="02070309020205020404" pitchFamily="49" charset="0"/>
                <a:cs typeface="Courier New" panose="02070309020205020404" pitchFamily="49" charset="0"/>
              </a:rPr>
              <a:t>tiles.enc.gpkg</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80236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708F33-6F30-5641-B0C8-838F357A5319}"/>
              </a:ext>
            </a:extLst>
          </p:cNvPr>
          <p:cNvSpPr>
            <a:spLocks noGrp="1"/>
          </p:cNvSpPr>
          <p:nvPr>
            <p:ph type="body" idx="1"/>
          </p:nvPr>
        </p:nvSpPr>
        <p:spPr>
          <a:xfrm>
            <a:off x="334107" y="1162837"/>
            <a:ext cx="10515600" cy="1265125"/>
          </a:xfrm>
        </p:spPr>
        <p:txBody>
          <a:bodyPr>
            <a:normAutofit/>
          </a:bodyPr>
          <a:lstStyle/>
          <a:p>
            <a:r>
              <a:rPr lang="de-DE" dirty="0" err="1"/>
              <a:t>Use</a:t>
            </a:r>
            <a:r>
              <a:rPr lang="de-DE" dirty="0"/>
              <a:t> SQLite3 </a:t>
            </a:r>
            <a:r>
              <a:rPr lang="de-DE" dirty="0" err="1"/>
              <a:t>command</a:t>
            </a:r>
            <a:r>
              <a:rPr lang="de-DE" dirty="0"/>
              <a:t> </a:t>
            </a:r>
            <a:r>
              <a:rPr lang="de-DE" dirty="0" err="1"/>
              <a:t>to</a:t>
            </a:r>
            <a:r>
              <a:rPr lang="de-DE" dirty="0"/>
              <a:t> </a:t>
            </a:r>
            <a:r>
              <a:rPr lang="de-DE" dirty="0" err="1"/>
              <a:t>extract</a:t>
            </a:r>
            <a:r>
              <a:rPr lang="de-DE" dirty="0"/>
              <a:t> </a:t>
            </a:r>
            <a:r>
              <a:rPr lang="de-DE" dirty="0" err="1"/>
              <a:t>encrypted</a:t>
            </a:r>
            <a:r>
              <a:rPr lang="de-DE" dirty="0"/>
              <a:t> </a:t>
            </a:r>
            <a:r>
              <a:rPr lang="de-DE" dirty="0" err="1"/>
              <a:t>tile</a:t>
            </a:r>
            <a:r>
              <a:rPr lang="de-DE" dirty="0"/>
              <a:t> </a:t>
            </a:r>
            <a:r>
              <a:rPr lang="de-DE" dirty="0" err="1"/>
              <a:t>data</a:t>
            </a:r>
            <a:endParaRPr lang="de-DE" dirty="0"/>
          </a:p>
        </p:txBody>
      </p:sp>
      <p:sp>
        <p:nvSpPr>
          <p:cNvPr id="3" name="Slide Number Placeholder 2">
            <a:extLst>
              <a:ext uri="{FF2B5EF4-FFF2-40B4-BE49-F238E27FC236}">
                <a16:creationId xmlns:a16="http://schemas.microsoft.com/office/drawing/2014/main" id="{5728B926-6456-F843-A4A8-603A148214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4" name="Title 3">
            <a:extLst>
              <a:ext uri="{FF2B5EF4-FFF2-40B4-BE49-F238E27FC236}">
                <a16:creationId xmlns:a16="http://schemas.microsoft.com/office/drawing/2014/main" id="{54D0E4B9-3191-8943-9246-B2F94E2A9EE1}"/>
              </a:ext>
            </a:extLst>
          </p:cNvPr>
          <p:cNvSpPr>
            <a:spLocks noGrp="1"/>
          </p:cNvSpPr>
          <p:nvPr>
            <p:ph type="title"/>
          </p:nvPr>
        </p:nvSpPr>
        <p:spPr/>
        <p:txBody>
          <a:bodyPr/>
          <a:lstStyle/>
          <a:p>
            <a:r>
              <a:rPr lang="en-DE" dirty="0"/>
              <a:t>Exploring content</a:t>
            </a:r>
          </a:p>
        </p:txBody>
      </p:sp>
      <p:sp>
        <p:nvSpPr>
          <p:cNvPr id="5" name="Rectangle 4">
            <a:extLst>
              <a:ext uri="{FF2B5EF4-FFF2-40B4-BE49-F238E27FC236}">
                <a16:creationId xmlns:a16="http://schemas.microsoft.com/office/drawing/2014/main" id="{4A08CD4E-EFBA-6D48-BCB0-96E2EC061849}"/>
              </a:ext>
            </a:extLst>
          </p:cNvPr>
          <p:cNvSpPr/>
          <p:nvPr/>
        </p:nvSpPr>
        <p:spPr>
          <a:xfrm>
            <a:off x="334107" y="1877789"/>
            <a:ext cx="11780999" cy="1600438"/>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$&gt; sqlite3 </a:t>
            </a:r>
            <a:r>
              <a:rPr lang="en-GB" dirty="0" err="1">
                <a:latin typeface="Courier New" panose="02070309020205020404" pitchFamily="49" charset="0"/>
                <a:cs typeface="Courier New" panose="02070309020205020404" pitchFamily="49" charset="0"/>
              </a:rPr>
              <a:t>tiles.enc.gpkg</a:t>
            </a:r>
            <a:r>
              <a:rPr lang="en-GB" dirty="0">
                <a:latin typeface="Courier New" panose="02070309020205020404" pitchFamily="49" charset="0"/>
                <a:cs typeface="Courier New" panose="02070309020205020404" pitchFamily="49" charset="0"/>
              </a:rPr>
              <a:t> </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 from </a:t>
            </a:r>
            <a:r>
              <a:rPr lang="en-GB" dirty="0" err="1">
                <a:latin typeface="Courier New" panose="02070309020205020404" pitchFamily="49" charset="0"/>
                <a:cs typeface="Courier New" panose="02070309020205020404" pitchFamily="49" charset="0"/>
              </a:rPr>
              <a:t>gpkg_extensions</a:t>
            </a:r>
            <a:r>
              <a:rPr lang="en-GB" dirty="0">
                <a:latin typeface="Courier New" panose="02070309020205020404" pitchFamily="49" charset="0"/>
                <a:cs typeface="Courier New" panose="02070309020205020404" pitchFamily="49" charset="0"/>
              </a:rPr>
              <a:t> WHERE </a:t>
            </a:r>
            <a:r>
              <a:rPr lang="en-GB" dirty="0" err="1">
                <a:latin typeface="Courier New" panose="02070309020205020404" pitchFamily="49" charset="0"/>
                <a:cs typeface="Courier New" panose="02070309020205020404" pitchFamily="49" charset="0"/>
              </a:rPr>
              <a:t>extension_name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sd_encrypted_tiles</a:t>
            </a:r>
            <a:r>
              <a:rPr lang="en-GB" dirty="0">
                <a:latin typeface="Courier New" panose="02070309020205020404" pitchFamily="49" charset="0"/>
                <a:cs typeface="Courier New" panose="02070309020205020404" pitchFamily="49" charset="0"/>
              </a:rPr>
              <a:t>' AND </a:t>
            </a:r>
            <a:r>
              <a:rPr lang="en-GB" dirty="0" err="1">
                <a:latin typeface="Courier New" panose="02070309020205020404" pitchFamily="49" charset="0"/>
                <a:cs typeface="Courier New" panose="02070309020205020404" pitchFamily="49" charset="0"/>
              </a:rPr>
              <a:t>column_name</a:t>
            </a:r>
            <a:r>
              <a:rPr lang="en-GB" dirty="0">
                <a:latin typeface="Courier New" panose="02070309020205020404" pitchFamily="49" charset="0"/>
                <a:cs typeface="Courier New" panose="02070309020205020404" pitchFamily="49" charset="0"/>
              </a:rPr>
              <a:t> IS NULL AND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gpkg_ext_keys</a:t>
            </a:r>
            <a:r>
              <a:rPr lang="en-GB" dirty="0">
                <a:latin typeface="Courier New" panose="02070309020205020404" pitchFamily="49" charset="0"/>
                <a:cs typeface="Courier New" panose="02070309020205020404" pitchFamily="49" charset="0"/>
              </a:rPr>
              <a:t>';</a:t>
            </a:r>
          </a:p>
          <a:p>
            <a:r>
              <a:rPr lang="en-GB" b="1" dirty="0">
                <a:latin typeface="Courier New" panose="02070309020205020404" pitchFamily="49" charset="0"/>
                <a:cs typeface="Courier New" panose="02070309020205020404" pitchFamily="49" charset="0"/>
              </a:rPr>
              <a:t>&lt;DCS table name&gt;</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writefile</a:t>
            </a:r>
            <a:r>
              <a:rPr lang="en-GB" dirty="0">
                <a:latin typeface="Courier New" panose="02070309020205020404" pitchFamily="49" charset="0"/>
                <a:cs typeface="Courier New" panose="02070309020205020404" pitchFamily="49" charset="0"/>
              </a:rPr>
              <a:t>('tile.1.bin', data) FROM </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 LIMIT 1;</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.quit</a:t>
            </a:r>
          </a:p>
          <a:p>
            <a:endParaRPr lang="en-GB" dirty="0">
              <a:latin typeface="Courier New" panose="02070309020205020404" pitchFamily="49" charset="0"/>
              <a:cs typeface="Courier New" panose="02070309020205020404" pitchFamily="49" charset="0"/>
            </a:endParaRPr>
          </a:p>
        </p:txBody>
      </p:sp>
      <p:sp>
        <p:nvSpPr>
          <p:cNvPr id="6" name="Text Placeholder 1">
            <a:extLst>
              <a:ext uri="{FF2B5EF4-FFF2-40B4-BE49-F238E27FC236}">
                <a16:creationId xmlns:a16="http://schemas.microsoft.com/office/drawing/2014/main" id="{DC4E1ACA-4F06-9F4F-A8BB-7A20C95BD266}"/>
              </a:ext>
            </a:extLst>
          </p:cNvPr>
          <p:cNvSpPr txBox="1">
            <a:spLocks/>
          </p:cNvSpPr>
          <p:nvPr/>
        </p:nvSpPr>
        <p:spPr>
          <a:xfrm>
            <a:off x="289889" y="3142468"/>
            <a:ext cx="10515600" cy="7656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de-DE" dirty="0" err="1"/>
              <a:t>Use</a:t>
            </a:r>
            <a:r>
              <a:rPr lang="de-DE" dirty="0"/>
              <a:t> SQLite3 </a:t>
            </a:r>
            <a:r>
              <a:rPr lang="de-DE" dirty="0" err="1"/>
              <a:t>command</a:t>
            </a:r>
            <a:r>
              <a:rPr lang="de-DE" dirty="0"/>
              <a:t> </a:t>
            </a:r>
            <a:r>
              <a:rPr lang="de-DE" dirty="0" err="1"/>
              <a:t>to</a:t>
            </a:r>
            <a:r>
              <a:rPr lang="de-DE" dirty="0"/>
              <a:t> </a:t>
            </a:r>
            <a:r>
              <a:rPr lang="de-DE" dirty="0" err="1"/>
              <a:t>extract</a:t>
            </a:r>
            <a:r>
              <a:rPr lang="de-DE" dirty="0"/>
              <a:t> DEK </a:t>
            </a:r>
            <a:r>
              <a:rPr lang="de-DE" dirty="0" err="1"/>
              <a:t>information</a:t>
            </a:r>
            <a:endParaRPr lang="de-DE" dirty="0"/>
          </a:p>
        </p:txBody>
      </p:sp>
      <p:sp>
        <p:nvSpPr>
          <p:cNvPr id="8" name="Rectangle 7">
            <a:extLst>
              <a:ext uri="{FF2B5EF4-FFF2-40B4-BE49-F238E27FC236}">
                <a16:creationId xmlns:a16="http://schemas.microsoft.com/office/drawing/2014/main" id="{C94A5D58-4E2B-B04F-962F-5B325422778D}"/>
              </a:ext>
            </a:extLst>
          </p:cNvPr>
          <p:cNvSpPr/>
          <p:nvPr/>
        </p:nvSpPr>
        <p:spPr>
          <a:xfrm>
            <a:off x="223709" y="3770437"/>
            <a:ext cx="11891397" cy="1815882"/>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$&gt; sqlite3 </a:t>
            </a:r>
            <a:r>
              <a:rPr lang="en-GB" dirty="0" err="1">
                <a:latin typeface="Courier New" panose="02070309020205020404" pitchFamily="49" charset="0"/>
                <a:cs typeface="Courier New" panose="02070309020205020404" pitchFamily="49" charset="0"/>
              </a:rPr>
              <a:t>tiles.enc.gpkg</a:t>
            </a:r>
            <a:r>
              <a:rPr lang="en-GB" dirty="0">
                <a:latin typeface="Courier New" panose="02070309020205020404" pitchFamily="49" charset="0"/>
                <a:cs typeface="Courier New" panose="02070309020205020404" pitchFamily="49" charset="0"/>
              </a:rPr>
              <a:t> </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 from </a:t>
            </a:r>
            <a:r>
              <a:rPr lang="en-GB" dirty="0" err="1">
                <a:latin typeface="Courier New" panose="02070309020205020404" pitchFamily="49" charset="0"/>
                <a:cs typeface="Courier New" panose="02070309020205020404" pitchFamily="49" charset="0"/>
              </a:rPr>
              <a:t>gpkg_extensions</a:t>
            </a:r>
            <a:r>
              <a:rPr lang="en-GB" dirty="0">
                <a:latin typeface="Courier New" panose="02070309020205020404" pitchFamily="49" charset="0"/>
                <a:cs typeface="Courier New" panose="02070309020205020404" pitchFamily="49" charset="0"/>
              </a:rPr>
              <a:t> WHERE </a:t>
            </a:r>
            <a:r>
              <a:rPr lang="en-GB" dirty="0" err="1">
                <a:latin typeface="Courier New" panose="02070309020205020404" pitchFamily="49" charset="0"/>
                <a:cs typeface="Courier New" panose="02070309020205020404" pitchFamily="49" charset="0"/>
              </a:rPr>
              <a:t>extension_name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sd_encrypted_tiles</a:t>
            </a:r>
            <a:r>
              <a:rPr lang="en-GB" dirty="0">
                <a:latin typeface="Courier New" panose="02070309020205020404" pitchFamily="49" charset="0"/>
                <a:cs typeface="Courier New" panose="02070309020205020404" pitchFamily="49" charset="0"/>
              </a:rPr>
              <a:t>' AND </a:t>
            </a:r>
            <a:r>
              <a:rPr lang="en-GB" dirty="0" err="1">
                <a:latin typeface="Courier New" panose="02070309020205020404" pitchFamily="49" charset="0"/>
                <a:cs typeface="Courier New" panose="02070309020205020404" pitchFamily="49" charset="0"/>
              </a:rPr>
              <a:t>column_name</a:t>
            </a:r>
            <a:r>
              <a:rPr lang="en-GB" dirty="0">
                <a:latin typeface="Courier New" panose="02070309020205020404" pitchFamily="49" charset="0"/>
                <a:cs typeface="Courier New" panose="02070309020205020404" pitchFamily="49" charset="0"/>
              </a:rPr>
              <a:t> IS NULL AND </a:t>
            </a:r>
            <a:r>
              <a:rPr lang="en-GB" dirty="0" err="1">
                <a:latin typeface="Courier New" panose="02070309020205020404" pitchFamily="49" charset="0"/>
                <a:cs typeface="Courier New" panose="02070309020205020404" pitchFamily="49" charset="0"/>
              </a:rPr>
              <a:t>table_name</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gpkg_ext_keys</a:t>
            </a:r>
            <a:r>
              <a:rPr lang="en-GB" dirty="0">
                <a:latin typeface="Courier New" panose="02070309020205020404" pitchFamily="49" charset="0"/>
                <a:cs typeface="Courier New" panose="02070309020205020404" pitchFamily="49" charset="0"/>
              </a:rPr>
              <a:t>';</a:t>
            </a:r>
          </a:p>
          <a:p>
            <a:r>
              <a:rPr lang="en-GB" b="1" dirty="0">
                <a:latin typeface="Courier New" panose="02070309020205020404" pitchFamily="49" charset="0"/>
                <a:cs typeface="Courier New" panose="02070309020205020404" pitchFamily="49" charset="0"/>
              </a:rPr>
              <a:t>&lt;DCS table name&gt;</a:t>
            </a: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.output </a:t>
            </a:r>
            <a:r>
              <a:rPr lang="en-GB" dirty="0" err="1">
                <a:latin typeface="Courier New" panose="02070309020205020404" pitchFamily="49" charset="0"/>
                <a:cs typeface="Courier New" panose="02070309020205020404" pitchFamily="49" charset="0"/>
              </a:rPr>
              <a:t>dek.jws</a:t>
            </a:r>
            <a:endParaRPr lang="en-GB" dirty="0">
              <a:latin typeface="Courier New" panose="02070309020205020404" pitchFamily="49" charset="0"/>
              <a:cs typeface="Courier New" panose="02070309020205020404" pitchFamily="49" charset="0"/>
            </a:endParaRPr>
          </a:p>
          <a:p>
            <a:r>
              <a:rPr lang="en-GB" dirty="0" err="1">
                <a:latin typeface="Courier New" panose="02070309020205020404" pitchFamily="49" charset="0"/>
                <a:cs typeface="Courier New" panose="02070309020205020404" pitchFamily="49" charset="0"/>
              </a:rPr>
              <a:t>sqlite</a:t>
            </a:r>
            <a:r>
              <a:rPr lang="en-GB" dirty="0">
                <a:latin typeface="Courier New" panose="02070309020205020404" pitchFamily="49" charset="0"/>
                <a:cs typeface="Courier New" panose="02070309020205020404" pitchFamily="49" charset="0"/>
              </a:rPr>
              <a:t>&gt; SELECT </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.data FROM </a:t>
            </a:r>
            <a:r>
              <a:rPr lang="en-GB" dirty="0" err="1">
                <a:latin typeface="Courier New" panose="02070309020205020404" pitchFamily="49" charset="0"/>
                <a:cs typeface="Courier New" panose="02070309020205020404" pitchFamily="49" charset="0"/>
              </a:rPr>
              <a:t>gpkg_ext_keys</a:t>
            </a:r>
            <a:r>
              <a:rPr lang="en-GB" dirty="0">
                <a:latin typeface="Courier New" panose="02070309020205020404" pitchFamily="49" charset="0"/>
                <a:cs typeface="Courier New" panose="02070309020205020404" pitchFamily="49" charset="0"/>
              </a:rPr>
              <a:t> INNER JOIN </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 ON </a:t>
            </a:r>
            <a:r>
              <a:rPr lang="en-GB" dirty="0" err="1">
                <a:latin typeface="Courier New" panose="02070309020205020404" pitchFamily="49" charset="0"/>
                <a:cs typeface="Courier New" panose="02070309020205020404" pitchFamily="49" charset="0"/>
              </a:rPr>
              <a:t>gpkg_ext_keys.id</a:t>
            </a:r>
            <a:r>
              <a:rPr lang="en-GB" dirty="0">
                <a:latin typeface="Courier New" panose="02070309020205020404" pitchFamily="49" charset="0"/>
                <a:cs typeface="Courier New" panose="02070309020205020404" pitchFamily="49" charset="0"/>
              </a:rPr>
              <a:t>=</a:t>
            </a:r>
            <a:r>
              <a:rPr lang="en-GB" b="1" dirty="0">
                <a:latin typeface="Courier New" panose="02070309020205020404" pitchFamily="49" charset="0"/>
                <a:cs typeface="Courier New" panose="02070309020205020404" pitchFamily="49" charset="0"/>
              </a:rPr>
              <a:t>&lt;DCS table name&gt;</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key_id</a:t>
            </a:r>
            <a:r>
              <a:rPr lang="en-GB" dirty="0">
                <a:latin typeface="Courier New" panose="02070309020205020404" pitchFamily="49" charset="0"/>
                <a:cs typeface="Courier New" panose="02070309020205020404" pitchFamily="49" charset="0"/>
              </a:rPr>
              <a:t> LIMIT 1; </a:t>
            </a:r>
          </a:p>
          <a:p>
            <a:r>
              <a:rPr lang="en-DE" dirty="0">
                <a:latin typeface="Courier New" panose="02070309020205020404" pitchFamily="49" charset="0"/>
                <a:cs typeface="Courier New" panose="02070309020205020404" pitchFamily="49" charset="0"/>
              </a:rPr>
              <a:t>sqlite&gt; .quit</a:t>
            </a:r>
          </a:p>
        </p:txBody>
      </p:sp>
      <p:sp>
        <p:nvSpPr>
          <p:cNvPr id="9" name="Text Placeholder 1">
            <a:extLst>
              <a:ext uri="{FF2B5EF4-FFF2-40B4-BE49-F238E27FC236}">
                <a16:creationId xmlns:a16="http://schemas.microsoft.com/office/drawing/2014/main" id="{6BBD4F33-1E57-324C-BCB2-A4968BCC48AF}"/>
              </a:ext>
            </a:extLst>
          </p:cNvPr>
          <p:cNvSpPr txBox="1">
            <a:spLocks/>
          </p:cNvSpPr>
          <p:nvPr/>
        </p:nvSpPr>
        <p:spPr>
          <a:xfrm>
            <a:off x="223709" y="5396482"/>
            <a:ext cx="10515600" cy="76561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de-DE" dirty="0" err="1"/>
              <a:t>Extract</a:t>
            </a:r>
            <a:r>
              <a:rPr lang="de-DE" dirty="0"/>
              <a:t> DEK </a:t>
            </a:r>
            <a:r>
              <a:rPr lang="de-DE" dirty="0" err="1"/>
              <a:t>id</a:t>
            </a:r>
            <a:r>
              <a:rPr lang="de-DE" dirty="0"/>
              <a:t> </a:t>
            </a:r>
            <a:r>
              <a:rPr lang="de-DE" dirty="0" err="1"/>
              <a:t>from</a:t>
            </a:r>
            <a:r>
              <a:rPr lang="de-DE" dirty="0"/>
              <a:t> JWK</a:t>
            </a:r>
          </a:p>
        </p:txBody>
      </p:sp>
      <p:sp>
        <p:nvSpPr>
          <p:cNvPr id="11" name="Rectangle 10">
            <a:extLst>
              <a:ext uri="{FF2B5EF4-FFF2-40B4-BE49-F238E27FC236}">
                <a16:creationId xmlns:a16="http://schemas.microsoft.com/office/drawing/2014/main" id="{A3721925-12E6-694D-8F00-A4162B2C0D16}"/>
              </a:ext>
            </a:extLst>
          </p:cNvPr>
          <p:cNvSpPr/>
          <p:nvPr/>
        </p:nvSpPr>
        <p:spPr>
          <a:xfrm>
            <a:off x="223709" y="6075762"/>
            <a:ext cx="10786161" cy="307777"/>
          </a:xfrm>
          <a:prstGeom prst="rect">
            <a:avLst/>
          </a:prstGeom>
        </p:spPr>
        <p:txBody>
          <a:bodyPr wrap="square">
            <a:spAutoFit/>
          </a:bodyPr>
          <a:lstStyle/>
          <a:p>
            <a:r>
              <a:rPr lang="en-GB" dirty="0">
                <a:latin typeface="Courier New" panose="02070309020205020404" pitchFamily="49" charset="0"/>
                <a:cs typeface="Courier New" panose="02070309020205020404" pitchFamily="49" charset="0"/>
              </a:rPr>
              <a:t>cut -d '.' -f 2 </a:t>
            </a:r>
            <a:r>
              <a:rPr lang="en-GB" dirty="0" err="1">
                <a:latin typeface="Courier New" panose="02070309020205020404" pitchFamily="49" charset="0"/>
                <a:cs typeface="Courier New" panose="02070309020205020404" pitchFamily="49" charset="0"/>
              </a:rPr>
              <a:t>dek.jws</a:t>
            </a:r>
            <a:r>
              <a:rPr lang="en-GB" dirty="0">
                <a:latin typeface="Courier New" panose="02070309020205020404" pitchFamily="49" charset="0"/>
                <a:cs typeface="Courier New" panose="02070309020205020404" pitchFamily="49" charset="0"/>
              </a:rPr>
              <a:t> | base64 -d | </a:t>
            </a:r>
            <a:r>
              <a:rPr lang="en-GB" dirty="0" err="1">
                <a:latin typeface="Courier New" panose="02070309020205020404" pitchFamily="49" charset="0"/>
                <a:cs typeface="Courier New" panose="02070309020205020404" pitchFamily="49" charset="0"/>
              </a:rPr>
              <a:t>sed</a:t>
            </a:r>
            <a:r>
              <a:rPr lang="en-GB" dirty="0">
                <a:latin typeface="Courier New" panose="02070309020205020404" pitchFamily="49" charset="0"/>
                <a:cs typeface="Courier New" panose="02070309020205020404" pitchFamily="49" charset="0"/>
              </a:rPr>
              <a:t> 's/\\//g' | </a:t>
            </a:r>
            <a:r>
              <a:rPr lang="en-GB" dirty="0" err="1">
                <a:latin typeface="Courier New" panose="02070309020205020404" pitchFamily="49" charset="0"/>
                <a:cs typeface="Courier New" panose="02070309020205020404" pitchFamily="49" charset="0"/>
              </a:rPr>
              <a:t>sed</a:t>
            </a:r>
            <a:r>
              <a:rPr lang="en-GB" dirty="0">
                <a:latin typeface="Courier New" panose="02070309020205020404" pitchFamily="49" charset="0"/>
                <a:cs typeface="Courier New" panose="02070309020205020404" pitchFamily="49" charset="0"/>
              </a:rPr>
              <a:t> -e 's/$/}/g’ | </a:t>
            </a:r>
            <a:r>
              <a:rPr lang="en-GB" dirty="0" err="1">
                <a:latin typeface="Courier New" panose="02070309020205020404" pitchFamily="49" charset="0"/>
                <a:cs typeface="Courier New" panose="02070309020205020404" pitchFamily="49" charset="0"/>
              </a:rPr>
              <a:t>jq</a:t>
            </a:r>
            <a:r>
              <a:rPr lang="en-GB" dirty="0">
                <a:latin typeface="Courier New" panose="02070309020205020404" pitchFamily="49" charset="0"/>
                <a:cs typeface="Courier New" panose="02070309020205020404" pitchFamily="49" charset="0"/>
              </a:rPr>
              <a:t> -r '.kid'</a:t>
            </a:r>
          </a:p>
        </p:txBody>
      </p:sp>
    </p:spTree>
    <p:extLst>
      <p:ext uri="{BB962C8B-B14F-4D97-AF65-F5344CB8AC3E}">
        <p14:creationId xmlns:p14="http://schemas.microsoft.com/office/powerpoint/2010/main" val="2036793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A1834F-2BF4-C543-8660-74B7819A34AB}"/>
              </a:ext>
            </a:extLst>
          </p:cNvPr>
          <p:cNvSpPr>
            <a:spLocks noGrp="1"/>
          </p:cNvSpPr>
          <p:nvPr>
            <p:ph type="body" idx="1"/>
          </p:nvPr>
        </p:nvSpPr>
        <p:spPr>
          <a:xfrm>
            <a:off x="334107" y="1162838"/>
            <a:ext cx="10515600" cy="1317126"/>
          </a:xfrm>
        </p:spPr>
        <p:txBody>
          <a:bodyPr>
            <a:normAutofit fontScale="92500"/>
          </a:bodyPr>
          <a:lstStyle/>
          <a:p>
            <a:r>
              <a:rPr lang="en-DE" dirty="0"/>
              <a:t>Use the DEK API from the Key Management System</a:t>
            </a:r>
          </a:p>
          <a:p>
            <a:pPr lvl="1"/>
            <a:r>
              <a:rPr lang="en-GB" dirty="0">
                <a:hlinkClick r:id="rId2"/>
              </a:rPr>
              <a:t>https://ogc.secure-dimensions.com/kms/developers#/DEK/getKeyById</a:t>
            </a:r>
            <a:endParaRPr lang="en-GB" dirty="0"/>
          </a:p>
        </p:txBody>
      </p:sp>
      <p:sp>
        <p:nvSpPr>
          <p:cNvPr id="3" name="Slide Number Placeholder 2">
            <a:extLst>
              <a:ext uri="{FF2B5EF4-FFF2-40B4-BE49-F238E27FC236}">
                <a16:creationId xmlns:a16="http://schemas.microsoft.com/office/drawing/2014/main" id="{097C4B64-0285-A846-9ABE-F51D16803F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
        <p:nvSpPr>
          <p:cNvPr id="4" name="Title 3">
            <a:extLst>
              <a:ext uri="{FF2B5EF4-FFF2-40B4-BE49-F238E27FC236}">
                <a16:creationId xmlns:a16="http://schemas.microsoft.com/office/drawing/2014/main" id="{CEE83DC8-28CF-A24C-ADBE-A93DD65ADCB2}"/>
              </a:ext>
            </a:extLst>
          </p:cNvPr>
          <p:cNvSpPr>
            <a:spLocks noGrp="1"/>
          </p:cNvSpPr>
          <p:nvPr>
            <p:ph type="title"/>
          </p:nvPr>
        </p:nvSpPr>
        <p:spPr/>
        <p:txBody>
          <a:bodyPr/>
          <a:lstStyle/>
          <a:p>
            <a:r>
              <a:rPr lang="en-DE" dirty="0"/>
              <a:t>Fetch DEK</a:t>
            </a:r>
          </a:p>
        </p:txBody>
      </p:sp>
      <p:sp>
        <p:nvSpPr>
          <p:cNvPr id="7" name="TextBox 6">
            <a:extLst>
              <a:ext uri="{FF2B5EF4-FFF2-40B4-BE49-F238E27FC236}">
                <a16:creationId xmlns:a16="http://schemas.microsoft.com/office/drawing/2014/main" id="{419E684A-D70C-5048-BEA0-9D4B5327DE0F}"/>
              </a:ext>
            </a:extLst>
          </p:cNvPr>
          <p:cNvSpPr txBox="1"/>
          <p:nvPr/>
        </p:nvSpPr>
        <p:spPr>
          <a:xfrm>
            <a:off x="6096000" y="5695162"/>
            <a:ext cx="1896673" cy="307777"/>
          </a:xfrm>
          <a:prstGeom prst="rect">
            <a:avLst/>
          </a:prstGeom>
          <a:noFill/>
        </p:spPr>
        <p:txBody>
          <a:bodyPr wrap="none" rtlCol="0">
            <a:spAutoFit/>
          </a:bodyPr>
          <a:lstStyle/>
          <a:p>
            <a:r>
              <a:rPr lang="en-DE" dirty="0"/>
              <a:t>Store key as dek.json</a:t>
            </a:r>
          </a:p>
        </p:txBody>
      </p:sp>
      <p:pic>
        <p:nvPicPr>
          <p:cNvPr id="8" name="Picture 7">
            <a:extLst>
              <a:ext uri="{FF2B5EF4-FFF2-40B4-BE49-F238E27FC236}">
                <a16:creationId xmlns:a16="http://schemas.microsoft.com/office/drawing/2014/main" id="{E3D64D16-0BF1-4E48-9249-A7C0426239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4107" y="2446656"/>
            <a:ext cx="5651056" cy="3625206"/>
          </a:xfrm>
          <a:prstGeom prst="rect">
            <a:avLst/>
          </a:prstGeom>
        </p:spPr>
      </p:pic>
      <p:sp>
        <p:nvSpPr>
          <p:cNvPr id="10" name="Rectangle 9">
            <a:extLst>
              <a:ext uri="{FF2B5EF4-FFF2-40B4-BE49-F238E27FC236}">
                <a16:creationId xmlns:a16="http://schemas.microsoft.com/office/drawing/2014/main" id="{E25FBCC1-D250-CE4E-A135-7E5A893F035D}"/>
              </a:ext>
            </a:extLst>
          </p:cNvPr>
          <p:cNvSpPr/>
          <p:nvPr/>
        </p:nvSpPr>
        <p:spPr>
          <a:xfrm>
            <a:off x="5985163" y="2641013"/>
            <a:ext cx="6096000" cy="2893100"/>
          </a:xfrm>
          <a:prstGeom prst="rect">
            <a:avLst/>
          </a:prstGeom>
        </p:spPr>
        <p:txBody>
          <a:bodyPr>
            <a:spAutoFit/>
          </a:bodyPr>
          <a:lstStyle/>
          <a:p>
            <a:r>
              <a:rPr lang="en-GB" dirty="0">
                <a:solidFill>
                  <a:srgbClr val="282828"/>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"kid"</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a:t>
            </a:r>
            <a:r>
              <a:rPr lang="en-GB" b="1" dirty="0">
                <a:solidFill>
                  <a:srgbClr val="993300"/>
                </a:solidFill>
                <a:latin typeface="Courier New" panose="02070309020205020404" pitchFamily="49" charset="0"/>
                <a:cs typeface="Courier New" panose="02070309020205020404" pitchFamily="49" charset="0"/>
              </a:rPr>
              <a:t>2190b8d8-ab8c-43f0-be14-d5f0e114ab35</a:t>
            </a:r>
            <a:r>
              <a:rPr lang="en-GB" dirty="0">
                <a:solidFill>
                  <a:srgbClr val="993300"/>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alg</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"A128GCM"</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kty</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"oct"</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"k"</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"lmTVTownEW9Ls7DFYB1Phw"</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"issuer"</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"4bf1cb21-9ff7-f443-f736-70781d89d413"</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key_challenge</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"secret"</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key_challenge_method</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"plain"</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"expires"</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0071E3"/>
                </a:solidFill>
                <a:latin typeface="Courier New" panose="02070309020205020404" pitchFamily="49" charset="0"/>
                <a:cs typeface="Courier New" panose="02070309020205020404" pitchFamily="49" charset="0"/>
              </a:rPr>
              <a:t>1631111665</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issued_at</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0071E3"/>
                </a:solidFill>
                <a:latin typeface="Courier New" panose="02070309020205020404" pitchFamily="49" charset="0"/>
                <a:cs typeface="Courier New" panose="02070309020205020404" pitchFamily="49" charset="0"/>
              </a:rPr>
              <a:t>1631110666</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a:t>
            </a:r>
            <a:r>
              <a:rPr lang="en-GB" dirty="0" err="1">
                <a:solidFill>
                  <a:srgbClr val="000096"/>
                </a:solidFill>
                <a:latin typeface="Courier New" panose="02070309020205020404" pitchFamily="49" charset="0"/>
                <a:cs typeface="Courier New" panose="02070309020205020404" pitchFamily="49" charset="0"/>
              </a:rPr>
              <a:t>aud</a:t>
            </a:r>
            <a:r>
              <a:rPr lang="en-GB" dirty="0">
                <a:solidFill>
                  <a:srgbClr val="000096"/>
                </a:solidFill>
                <a:latin typeface="Courier New" panose="02070309020205020404" pitchFamily="49" charset="0"/>
                <a:cs typeface="Courier New" panose="02070309020205020404" pitchFamily="49" charset="0"/>
              </a:rPr>
              <a:t>"</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"019b7173-a9ed-7d9a-70d3-9502ad7c0575"</a:t>
            </a:r>
            <a:r>
              <a:rPr lang="en-GB" dirty="0">
                <a:solidFill>
                  <a:srgbClr val="640032"/>
                </a:solidFill>
                <a:latin typeface="Courier New" panose="02070309020205020404" pitchFamily="49" charset="0"/>
                <a:cs typeface="Courier New" panose="02070309020205020404" pitchFamily="49" charset="0"/>
              </a:rPr>
              <a: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a:solidFill>
                  <a:srgbClr val="000096"/>
                </a:solidFill>
                <a:latin typeface="Courier New" panose="02070309020205020404" pitchFamily="49" charset="0"/>
                <a:cs typeface="Courier New" panose="02070309020205020404" pitchFamily="49" charset="0"/>
              </a:rPr>
              <a:t>"sub"</a:t>
            </a:r>
            <a:r>
              <a:rPr lang="en-GB" dirty="0">
                <a:solidFill>
                  <a:srgbClr val="640032"/>
                </a:solidFill>
                <a:latin typeface="Courier New" panose="02070309020205020404" pitchFamily="49" charset="0"/>
                <a:cs typeface="Courier New" panose="02070309020205020404" pitchFamily="49" charset="0"/>
              </a:rPr>
              <a:t>:</a:t>
            </a:r>
            <a:r>
              <a:rPr lang="en-GB" dirty="0">
                <a:latin typeface="Courier New" panose="02070309020205020404" pitchFamily="49" charset="0"/>
                <a:cs typeface="Courier New" panose="02070309020205020404" pitchFamily="49" charset="0"/>
              </a:rPr>
              <a:t> </a:t>
            </a:r>
            <a:r>
              <a:rPr lang="en-GB" dirty="0">
                <a:solidFill>
                  <a:srgbClr val="993300"/>
                </a:solidFill>
                <a:latin typeface="Courier New" panose="02070309020205020404" pitchFamily="49" charset="0"/>
                <a:cs typeface="Courier New" panose="02070309020205020404" pitchFamily="49" charset="0"/>
              </a:rPr>
              <a:t>"ff1045c2-a6de-31ad-8eb2-2be104fe27ea"</a:t>
            </a:r>
            <a:br>
              <a:rPr lang="en-GB" dirty="0">
                <a:latin typeface="Courier New" panose="02070309020205020404" pitchFamily="49" charset="0"/>
                <a:cs typeface="Courier New" panose="02070309020205020404" pitchFamily="49" charset="0"/>
              </a:rPr>
            </a:br>
            <a:r>
              <a:rPr lang="en-GB" dirty="0">
                <a:solidFill>
                  <a:srgbClr val="282828"/>
                </a:solidFill>
                <a:latin typeface="Courier New" panose="02070309020205020404" pitchFamily="49" charset="0"/>
                <a:cs typeface="Courier New" panose="02070309020205020404" pitchFamily="49" charset="0"/>
              </a:rPr>
              <a:t>}</a:t>
            </a:r>
            <a:endParaRPr lang="en-GB" dirty="0">
              <a:solidFill>
                <a:srgbClr val="993300"/>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28293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DD69D-AAF8-EF4F-AB2F-18214017B407}"/>
              </a:ext>
            </a:extLst>
          </p:cNvPr>
          <p:cNvSpPr>
            <a:spLocks noGrp="1"/>
          </p:cNvSpPr>
          <p:nvPr>
            <p:ph type="body" idx="1"/>
          </p:nvPr>
        </p:nvSpPr>
        <p:spPr>
          <a:xfrm>
            <a:off x="334107" y="2770412"/>
            <a:ext cx="10515600" cy="1403382"/>
          </a:xfrm>
        </p:spPr>
        <p:txBody>
          <a:bodyPr>
            <a:normAutofit/>
          </a:bodyPr>
          <a:lstStyle/>
          <a:p>
            <a:r>
              <a:rPr lang="en-DE" dirty="0"/>
              <a:t>Use example program</a:t>
            </a:r>
          </a:p>
          <a:p>
            <a:pPr marL="533400" lvl="1" indent="0">
              <a:buNone/>
            </a:pPr>
            <a:r>
              <a:rPr lang="en-DE" dirty="0"/>
              <a:t>$&gt; </a:t>
            </a:r>
            <a:r>
              <a:rPr lang="en-GB" dirty="0"/>
              <a:t>java -jar </a:t>
            </a:r>
            <a:r>
              <a:rPr lang="en-GB" dirty="0" err="1"/>
              <a:t>BinaryDecrypt.jar</a:t>
            </a:r>
            <a:r>
              <a:rPr lang="en-GB" dirty="0"/>
              <a:t> </a:t>
            </a:r>
            <a:r>
              <a:rPr lang="en-GB" dirty="0" err="1"/>
              <a:t>dek.json</a:t>
            </a:r>
            <a:r>
              <a:rPr lang="en-GB" dirty="0"/>
              <a:t> tile.1.bin tile.1.png</a:t>
            </a:r>
          </a:p>
        </p:txBody>
      </p:sp>
      <p:sp>
        <p:nvSpPr>
          <p:cNvPr id="3" name="Slide Number Placeholder 2">
            <a:extLst>
              <a:ext uri="{FF2B5EF4-FFF2-40B4-BE49-F238E27FC236}">
                <a16:creationId xmlns:a16="http://schemas.microsoft.com/office/drawing/2014/main" id="{C1C520F0-51B1-674B-BA3E-C0B369B6A7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4" name="Title 3">
            <a:extLst>
              <a:ext uri="{FF2B5EF4-FFF2-40B4-BE49-F238E27FC236}">
                <a16:creationId xmlns:a16="http://schemas.microsoft.com/office/drawing/2014/main" id="{4F8DC995-20C1-1947-9D76-B3A3F68FC05D}"/>
              </a:ext>
            </a:extLst>
          </p:cNvPr>
          <p:cNvSpPr>
            <a:spLocks noGrp="1"/>
          </p:cNvSpPr>
          <p:nvPr>
            <p:ph type="title"/>
          </p:nvPr>
        </p:nvSpPr>
        <p:spPr/>
        <p:txBody>
          <a:bodyPr/>
          <a:lstStyle/>
          <a:p>
            <a:r>
              <a:rPr lang="en-DE" dirty="0"/>
              <a:t>Fetch DEK from KMS and decrypt the tile</a:t>
            </a:r>
          </a:p>
        </p:txBody>
      </p:sp>
      <p:sp>
        <p:nvSpPr>
          <p:cNvPr id="6" name="Text Placeholder 1">
            <a:extLst>
              <a:ext uri="{FF2B5EF4-FFF2-40B4-BE49-F238E27FC236}">
                <a16:creationId xmlns:a16="http://schemas.microsoft.com/office/drawing/2014/main" id="{F5DA1112-BBA1-574A-9DDC-CA3E4ED13EC3}"/>
              </a:ext>
            </a:extLst>
          </p:cNvPr>
          <p:cNvSpPr txBox="1">
            <a:spLocks/>
          </p:cNvSpPr>
          <p:nvPr/>
        </p:nvSpPr>
        <p:spPr>
          <a:xfrm>
            <a:off x="334107" y="1117737"/>
            <a:ext cx="10515600" cy="1849398"/>
          </a:xfrm>
          <a:prstGeom prst="rect">
            <a:avLst/>
          </a:prstGeom>
          <a:noFill/>
          <a:ln>
            <a:noFill/>
          </a:ln>
        </p:spPr>
        <p:txBody>
          <a:bodyPr spcFirstLastPara="1" wrap="square" lIns="91425" tIns="45700" rIns="91425" bIns="45700" anchor="t" anchorCtr="0">
            <a:normAutofit fontScale="92500"/>
          </a:bodyPr>
          <a:lstStyle>
            <a:defPPr marR="0" lvl="0" algn="l" rtl="0">
              <a:lnSpc>
                <a:spcPct val="100000"/>
              </a:lnSpc>
              <a:spcBef>
                <a:spcPts val="0"/>
              </a:spcBef>
              <a:spcAft>
                <a:spcPts val="0"/>
              </a:spcAft>
            </a:defPPr>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DE" dirty="0"/>
              <a:t>Use your favorite SDK to write a program to decrypt the tile.1.bin</a:t>
            </a:r>
          </a:p>
          <a:p>
            <a:r>
              <a:rPr lang="en-GB" dirty="0"/>
              <a:t>T</a:t>
            </a:r>
            <a:r>
              <a:rPr lang="en-DE" dirty="0"/>
              <a:t>he data starts with the IV (16 Bytes) immediately followed by the encrytped data</a:t>
            </a:r>
          </a:p>
          <a:p>
            <a:endParaRPr lang="en-DE" dirty="0"/>
          </a:p>
        </p:txBody>
      </p:sp>
    </p:spTree>
    <p:extLst>
      <p:ext uri="{BB962C8B-B14F-4D97-AF65-F5344CB8AC3E}">
        <p14:creationId xmlns:p14="http://schemas.microsoft.com/office/powerpoint/2010/main" val="31249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39A201-F6F8-9D47-AB10-E0D16E2E0D50}"/>
              </a:ext>
            </a:extLst>
          </p:cNvPr>
          <p:cNvSpPr>
            <a:spLocks noGrp="1"/>
          </p:cNvSpPr>
          <p:nvPr>
            <p:ph type="body" idx="1"/>
          </p:nvPr>
        </p:nvSpPr>
        <p:spPr/>
        <p:txBody>
          <a:bodyPr/>
          <a:lstStyle/>
          <a:p>
            <a:r>
              <a:rPr lang="en-US" dirty="0"/>
              <a:t>End-to-end encryption ensures GeoPackage content can only be used by the foreseen end-user under given conditions</a:t>
            </a:r>
          </a:p>
        </p:txBody>
      </p:sp>
      <p:sp>
        <p:nvSpPr>
          <p:cNvPr id="3" name="Slide Number Placeholder 2">
            <a:extLst>
              <a:ext uri="{FF2B5EF4-FFF2-40B4-BE49-F238E27FC236}">
                <a16:creationId xmlns:a16="http://schemas.microsoft.com/office/drawing/2014/main" id="{AEC82A03-2A7B-6148-A75F-7D075C24F6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
        <p:nvSpPr>
          <p:cNvPr id="4" name="Title 3">
            <a:extLst>
              <a:ext uri="{FF2B5EF4-FFF2-40B4-BE49-F238E27FC236}">
                <a16:creationId xmlns:a16="http://schemas.microsoft.com/office/drawing/2014/main" id="{86DAFFBD-9A27-0143-B973-5E3BDB181AB3}"/>
              </a:ext>
            </a:extLst>
          </p:cNvPr>
          <p:cNvSpPr>
            <a:spLocks noGrp="1"/>
          </p:cNvSpPr>
          <p:nvPr>
            <p:ph type="title"/>
          </p:nvPr>
        </p:nvSpPr>
        <p:spPr>
          <a:xfrm>
            <a:off x="223708" y="55285"/>
            <a:ext cx="10224985" cy="765616"/>
          </a:xfrm>
        </p:spPr>
        <p:txBody>
          <a:bodyPr>
            <a:normAutofit fontScale="90000"/>
          </a:bodyPr>
          <a:lstStyle/>
          <a:p>
            <a:r>
              <a:rPr lang="en-US" dirty="0"/>
              <a:t>Secure GeoPackage – Motivation &amp; Business Value</a:t>
            </a:r>
          </a:p>
        </p:txBody>
      </p:sp>
      <p:pic>
        <p:nvPicPr>
          <p:cNvPr id="6" name="Picture 5">
            <a:extLst>
              <a:ext uri="{FF2B5EF4-FFF2-40B4-BE49-F238E27FC236}">
                <a16:creationId xmlns:a16="http://schemas.microsoft.com/office/drawing/2014/main" id="{ABFC6410-30A4-7E4F-93EE-31C2E74B2FDB}"/>
              </a:ext>
            </a:extLst>
          </p:cNvPr>
          <p:cNvPicPr>
            <a:picLocks noChangeAspect="1"/>
          </p:cNvPicPr>
          <p:nvPr/>
        </p:nvPicPr>
        <p:blipFill>
          <a:blip r:embed="rId2"/>
          <a:stretch>
            <a:fillRect/>
          </a:stretch>
        </p:blipFill>
        <p:spPr>
          <a:xfrm>
            <a:off x="3657600" y="2264665"/>
            <a:ext cx="5259198" cy="3345366"/>
          </a:xfrm>
          <a:prstGeom prst="rect">
            <a:avLst/>
          </a:prstGeom>
        </p:spPr>
      </p:pic>
      <p:sp>
        <p:nvSpPr>
          <p:cNvPr id="7" name="Notched Right Arrow 6">
            <a:extLst>
              <a:ext uri="{FF2B5EF4-FFF2-40B4-BE49-F238E27FC236}">
                <a16:creationId xmlns:a16="http://schemas.microsoft.com/office/drawing/2014/main" id="{152C2F6C-27F8-BC46-91A0-FDCCCF06BFED}"/>
              </a:ext>
            </a:extLst>
          </p:cNvPr>
          <p:cNvSpPr/>
          <p:nvPr/>
        </p:nvSpPr>
        <p:spPr>
          <a:xfrm>
            <a:off x="3394854" y="4204438"/>
            <a:ext cx="1059366" cy="508348"/>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QGIS</a:t>
            </a:r>
          </a:p>
        </p:txBody>
      </p:sp>
      <p:pic>
        <p:nvPicPr>
          <p:cNvPr id="8" name="Picture 7">
            <a:extLst>
              <a:ext uri="{FF2B5EF4-FFF2-40B4-BE49-F238E27FC236}">
                <a16:creationId xmlns:a16="http://schemas.microsoft.com/office/drawing/2014/main" id="{D2274064-1E5D-F641-B586-A13E84DAA168}"/>
              </a:ext>
            </a:extLst>
          </p:cNvPr>
          <p:cNvPicPr>
            <a:picLocks noChangeAspect="1"/>
          </p:cNvPicPr>
          <p:nvPr/>
        </p:nvPicPr>
        <p:blipFill>
          <a:blip r:embed="rId3"/>
          <a:stretch>
            <a:fillRect/>
          </a:stretch>
        </p:blipFill>
        <p:spPr>
          <a:xfrm>
            <a:off x="6549602" y="3664570"/>
            <a:ext cx="4940300" cy="2628900"/>
          </a:xfrm>
          <a:prstGeom prst="rect">
            <a:avLst/>
          </a:prstGeom>
        </p:spPr>
      </p:pic>
      <p:sp>
        <p:nvSpPr>
          <p:cNvPr id="9" name="Rectangle 8">
            <a:extLst>
              <a:ext uri="{FF2B5EF4-FFF2-40B4-BE49-F238E27FC236}">
                <a16:creationId xmlns:a16="http://schemas.microsoft.com/office/drawing/2014/main" id="{06EE6B0B-86AE-5447-9E33-443F73D49219}"/>
              </a:ext>
            </a:extLst>
          </p:cNvPr>
          <p:cNvSpPr/>
          <p:nvPr/>
        </p:nvSpPr>
        <p:spPr>
          <a:xfrm>
            <a:off x="7002966" y="5811509"/>
            <a:ext cx="3155795" cy="1655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202E68BB-9415-B449-B2EA-59BDC614C206}"/>
              </a:ext>
            </a:extLst>
          </p:cNvPr>
          <p:cNvGrpSpPr/>
          <p:nvPr/>
        </p:nvGrpSpPr>
        <p:grpSpPr>
          <a:xfrm>
            <a:off x="702098" y="3825723"/>
            <a:ext cx="2692756" cy="1228570"/>
            <a:chOff x="702098" y="3825723"/>
            <a:chExt cx="2692756" cy="1228570"/>
          </a:xfrm>
        </p:grpSpPr>
        <p:pic>
          <p:nvPicPr>
            <p:cNvPr id="5" name="Picture 4">
              <a:extLst>
                <a:ext uri="{FF2B5EF4-FFF2-40B4-BE49-F238E27FC236}">
                  <a16:creationId xmlns:a16="http://schemas.microsoft.com/office/drawing/2014/main" id="{C1FEFE45-2146-404D-832B-E0119BDBDDB0}"/>
                </a:ext>
              </a:extLst>
            </p:cNvPr>
            <p:cNvPicPr>
              <a:picLocks noChangeAspect="1"/>
            </p:cNvPicPr>
            <p:nvPr/>
          </p:nvPicPr>
          <p:blipFill>
            <a:blip r:embed="rId4"/>
            <a:stretch>
              <a:fillRect/>
            </a:stretch>
          </p:blipFill>
          <p:spPr>
            <a:xfrm>
              <a:off x="702098" y="3825723"/>
              <a:ext cx="2692756" cy="1228570"/>
            </a:xfrm>
            <a:prstGeom prst="rect">
              <a:avLst/>
            </a:prstGeom>
          </p:spPr>
        </p:pic>
        <p:pic>
          <p:nvPicPr>
            <p:cNvPr id="11" name="Picture 10">
              <a:extLst>
                <a:ext uri="{FF2B5EF4-FFF2-40B4-BE49-F238E27FC236}">
                  <a16:creationId xmlns:a16="http://schemas.microsoft.com/office/drawing/2014/main" id="{02184559-7D9A-C041-8F69-5B45C9E2692C}"/>
                </a:ext>
              </a:extLst>
            </p:cNvPr>
            <p:cNvPicPr>
              <a:picLocks noChangeAspect="1"/>
            </p:cNvPicPr>
            <p:nvPr/>
          </p:nvPicPr>
          <p:blipFill>
            <a:blip r:embed="rId5"/>
            <a:stretch>
              <a:fillRect/>
            </a:stretch>
          </p:blipFill>
          <p:spPr>
            <a:xfrm>
              <a:off x="1786965" y="4432685"/>
              <a:ext cx="441484" cy="560202"/>
            </a:xfrm>
            <a:prstGeom prst="rect">
              <a:avLst/>
            </a:prstGeom>
          </p:spPr>
        </p:pic>
      </p:grpSp>
      <p:sp>
        <p:nvSpPr>
          <p:cNvPr id="12" name="Bent Up Arrow 11">
            <a:extLst>
              <a:ext uri="{FF2B5EF4-FFF2-40B4-BE49-F238E27FC236}">
                <a16:creationId xmlns:a16="http://schemas.microsoft.com/office/drawing/2014/main" id="{AE274A0F-F452-D24B-AB5D-011C63B88703}"/>
              </a:ext>
            </a:extLst>
          </p:cNvPr>
          <p:cNvSpPr/>
          <p:nvPr/>
        </p:nvSpPr>
        <p:spPr>
          <a:xfrm rot="5400000">
            <a:off x="3783852" y="3265568"/>
            <a:ext cx="946364" cy="4718954"/>
          </a:xfrm>
          <a:prstGeom prst="bentUpArrow">
            <a:avLst>
              <a:gd name="adj1" fmla="val 19751"/>
              <a:gd name="adj2" fmla="val 22211"/>
              <a:gd name="adj3" fmla="val 25000"/>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8C4E18C-F7C2-CA4A-A6A3-8E3920A5AFBD}"/>
              </a:ext>
            </a:extLst>
          </p:cNvPr>
          <p:cNvSpPr txBox="1"/>
          <p:nvPr/>
        </p:nvSpPr>
        <p:spPr>
          <a:xfrm>
            <a:off x="2444355" y="5727125"/>
            <a:ext cx="3501482" cy="307777"/>
          </a:xfrm>
          <a:prstGeom prst="rect">
            <a:avLst/>
          </a:prstGeom>
          <a:noFill/>
        </p:spPr>
        <p:txBody>
          <a:bodyPr wrap="square" rtlCol="0">
            <a:spAutoFit/>
          </a:bodyPr>
          <a:lstStyle/>
          <a:p>
            <a:pPr algn="ctr"/>
            <a:r>
              <a:rPr lang="en-US" dirty="0">
                <a:solidFill>
                  <a:schemeClr val="bg1"/>
                </a:solidFill>
              </a:rPr>
              <a:t>Encrypted Content</a:t>
            </a:r>
          </a:p>
        </p:txBody>
      </p:sp>
      <p:sp>
        <p:nvSpPr>
          <p:cNvPr id="15" name="TextBox 14">
            <a:extLst>
              <a:ext uri="{FF2B5EF4-FFF2-40B4-BE49-F238E27FC236}">
                <a16:creationId xmlns:a16="http://schemas.microsoft.com/office/drawing/2014/main" id="{4C1356CB-CC92-7343-81AE-7F76A9E59804}"/>
              </a:ext>
            </a:extLst>
          </p:cNvPr>
          <p:cNvSpPr txBox="1"/>
          <p:nvPr/>
        </p:nvSpPr>
        <p:spPr>
          <a:xfrm>
            <a:off x="884294" y="2385158"/>
            <a:ext cx="2593980" cy="523220"/>
          </a:xfrm>
          <a:prstGeom prst="rect">
            <a:avLst/>
          </a:prstGeom>
          <a:noFill/>
        </p:spPr>
        <p:txBody>
          <a:bodyPr wrap="none" rtlCol="0">
            <a:spAutoFit/>
          </a:bodyPr>
          <a:lstStyle/>
          <a:p>
            <a:pPr algn="ctr"/>
            <a:r>
              <a:rPr lang="en-US" b="1" dirty="0"/>
              <a:t>Secure GeoPackage Service</a:t>
            </a:r>
          </a:p>
          <a:p>
            <a:pPr algn="ctr"/>
            <a:r>
              <a:rPr lang="en-US" b="1" dirty="0"/>
              <a:t>(OGC WFS extension)</a:t>
            </a:r>
          </a:p>
        </p:txBody>
      </p:sp>
      <p:sp>
        <p:nvSpPr>
          <p:cNvPr id="16" name="Down Arrow 15">
            <a:extLst>
              <a:ext uri="{FF2B5EF4-FFF2-40B4-BE49-F238E27FC236}">
                <a16:creationId xmlns:a16="http://schemas.microsoft.com/office/drawing/2014/main" id="{08DE5F81-46F1-294E-ABFF-72C8BB39177F}"/>
              </a:ext>
            </a:extLst>
          </p:cNvPr>
          <p:cNvSpPr/>
          <p:nvPr/>
        </p:nvSpPr>
        <p:spPr>
          <a:xfrm>
            <a:off x="1865843" y="3925582"/>
            <a:ext cx="283727" cy="334251"/>
          </a:xfrm>
          <a:prstGeom prst="downArrow">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76D47693-45D7-B742-A2E7-4D68CA57DCD8}"/>
              </a:ext>
            </a:extLst>
          </p:cNvPr>
          <p:cNvGrpSpPr/>
          <p:nvPr/>
        </p:nvGrpSpPr>
        <p:grpSpPr>
          <a:xfrm>
            <a:off x="1786965" y="2923822"/>
            <a:ext cx="788638" cy="946365"/>
            <a:chOff x="1786965" y="2923822"/>
            <a:chExt cx="788638" cy="946365"/>
          </a:xfrm>
        </p:grpSpPr>
        <p:pic>
          <p:nvPicPr>
            <p:cNvPr id="1036" name="Picture 12" descr="Web-Server-Vektor-Symbol | Public Domain Vektoren">
              <a:extLst>
                <a:ext uri="{FF2B5EF4-FFF2-40B4-BE49-F238E27FC236}">
                  <a16:creationId xmlns:a16="http://schemas.microsoft.com/office/drawing/2014/main" id="{8D5EA958-2BFC-F243-9CD4-B6FF06CED0A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6965" y="2923822"/>
              <a:ext cx="788638" cy="94636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BBFCA6B-46B4-F642-8F33-792FC9A08139}"/>
                </a:ext>
              </a:extLst>
            </p:cNvPr>
            <p:cNvPicPr>
              <a:picLocks noChangeAspect="1"/>
            </p:cNvPicPr>
            <p:nvPr/>
          </p:nvPicPr>
          <p:blipFill>
            <a:blip r:embed="rId7"/>
            <a:stretch>
              <a:fillRect/>
            </a:stretch>
          </p:blipFill>
          <p:spPr>
            <a:xfrm>
              <a:off x="2007706" y="3209041"/>
              <a:ext cx="567897" cy="567897"/>
            </a:xfrm>
            <a:prstGeom prst="rect">
              <a:avLst/>
            </a:prstGeom>
          </p:spPr>
        </p:pic>
      </p:grpSp>
    </p:spTree>
    <p:extLst>
      <p:ext uri="{BB962C8B-B14F-4D97-AF65-F5344CB8AC3E}">
        <p14:creationId xmlns:p14="http://schemas.microsoft.com/office/powerpoint/2010/main" val="272606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5" grpId="0"/>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5455FA9-9C4A-5248-98B9-B43951260E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4" name="Title 3">
            <a:extLst>
              <a:ext uri="{FF2B5EF4-FFF2-40B4-BE49-F238E27FC236}">
                <a16:creationId xmlns:a16="http://schemas.microsoft.com/office/drawing/2014/main" id="{BC34589E-A714-564A-AA70-59648B9086D5}"/>
              </a:ext>
            </a:extLst>
          </p:cNvPr>
          <p:cNvSpPr>
            <a:spLocks noGrp="1"/>
          </p:cNvSpPr>
          <p:nvPr>
            <p:ph type="title"/>
          </p:nvPr>
        </p:nvSpPr>
        <p:spPr/>
        <p:txBody>
          <a:bodyPr/>
          <a:lstStyle/>
          <a:p>
            <a:r>
              <a:rPr lang="en-DE" dirty="0"/>
              <a:t>Good luck…</a:t>
            </a:r>
          </a:p>
        </p:txBody>
      </p:sp>
      <p:pic>
        <p:nvPicPr>
          <p:cNvPr id="5" name="Picture 5">
            <a:extLst>
              <a:ext uri="{FF2B5EF4-FFF2-40B4-BE49-F238E27FC236}">
                <a16:creationId xmlns:a16="http://schemas.microsoft.com/office/drawing/2014/main" id="{BECAB378-F693-A548-A243-1C45AFB4C28C}"/>
              </a:ext>
            </a:extLst>
          </p:cNvPr>
          <p:cNvPicPr>
            <a:picLocks noGrp="1" noChangeAspect="1" noChangeArrowheads="1"/>
          </p:cNvPicPr>
          <p:nvPr>
            <p:ph idx="1"/>
          </p:nvPr>
        </p:nvPicPr>
        <p:blipFill>
          <a:blip r:embed="rId2" cstate="email">
            <a:extLst>
              <a:ext uri="{28A0092B-C50C-407E-A947-70E740481C1C}">
                <a14:useLocalDpi xmlns:a14="http://schemas.microsoft.com/office/drawing/2010/main"/>
              </a:ext>
            </a:extLst>
          </a:blip>
          <a:srcRect/>
          <a:stretch>
            <a:fillRect/>
          </a:stretch>
        </p:blipFill>
        <p:spPr bwMode="auto">
          <a:xfrm>
            <a:off x="3436532" y="1279525"/>
            <a:ext cx="5328461"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5708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03086-3460-9449-B864-9E2C99B659E7}"/>
              </a:ext>
            </a:extLst>
          </p:cNvPr>
          <p:cNvSpPr>
            <a:spLocks noGrp="1"/>
          </p:cNvSpPr>
          <p:nvPr>
            <p:ph type="body" idx="1"/>
          </p:nvPr>
        </p:nvSpPr>
        <p:spPr/>
        <p:txBody>
          <a:bodyPr/>
          <a:lstStyle/>
          <a:p>
            <a:endParaRPr lang="en-DE"/>
          </a:p>
        </p:txBody>
      </p:sp>
      <p:sp>
        <p:nvSpPr>
          <p:cNvPr id="3" name="Slide Number Placeholder 2">
            <a:extLst>
              <a:ext uri="{FF2B5EF4-FFF2-40B4-BE49-F238E27FC236}">
                <a16:creationId xmlns:a16="http://schemas.microsoft.com/office/drawing/2014/main" id="{C1BC9A70-2CDE-FD4B-A226-CAEB30E479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
        <p:nvSpPr>
          <p:cNvPr id="4" name="Title 3">
            <a:extLst>
              <a:ext uri="{FF2B5EF4-FFF2-40B4-BE49-F238E27FC236}">
                <a16:creationId xmlns:a16="http://schemas.microsoft.com/office/drawing/2014/main" id="{C3CBE5DD-D989-234B-BAFD-8427A7E42689}"/>
              </a:ext>
            </a:extLst>
          </p:cNvPr>
          <p:cNvSpPr>
            <a:spLocks noGrp="1"/>
          </p:cNvSpPr>
          <p:nvPr>
            <p:ph type="title"/>
          </p:nvPr>
        </p:nvSpPr>
        <p:spPr/>
        <p:txBody>
          <a:bodyPr/>
          <a:lstStyle/>
          <a:p>
            <a:r>
              <a:rPr lang="en-DE" dirty="0"/>
              <a:t>Additional Slides</a:t>
            </a:r>
          </a:p>
        </p:txBody>
      </p:sp>
    </p:spTree>
    <p:extLst>
      <p:ext uri="{BB962C8B-B14F-4D97-AF65-F5344CB8AC3E}">
        <p14:creationId xmlns:p14="http://schemas.microsoft.com/office/powerpoint/2010/main" val="1652649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BE39A2-C1D5-664C-97ED-501ABCCEFD73}"/>
              </a:ext>
            </a:extLst>
          </p:cNvPr>
          <p:cNvSpPr>
            <a:spLocks noGrp="1"/>
          </p:cNvSpPr>
          <p:nvPr>
            <p:ph type="body" idx="1"/>
          </p:nvPr>
        </p:nvSpPr>
        <p:spPr>
          <a:xfrm>
            <a:off x="334107" y="1162838"/>
            <a:ext cx="10515600" cy="5382884"/>
          </a:xfrm>
        </p:spPr>
        <p:txBody>
          <a:bodyPr>
            <a:normAutofit fontScale="85000" lnSpcReduction="10000"/>
          </a:bodyPr>
          <a:lstStyle/>
          <a:p>
            <a:r>
              <a:rPr lang="en-DE" dirty="0"/>
              <a:t>I receive an error from the KMS: “stealing a key?”</a:t>
            </a:r>
          </a:p>
          <a:p>
            <a:pPr lvl="1"/>
            <a:r>
              <a:rPr lang="en-DE" dirty="0"/>
              <a:t>This indicates that you’ve used different logins for fetching a Encrypted GeoPackage and the key from KMS</a:t>
            </a:r>
          </a:p>
          <a:p>
            <a:pPr lvl="1"/>
            <a:r>
              <a:rPr lang="en-DE" dirty="0"/>
              <a:t>Correct the issue by logging into the KMS using the same account that you used to fetch the Encrypted GeoPackage and share the key with your identity that you have via the other login</a:t>
            </a:r>
          </a:p>
          <a:p>
            <a:pPr lvl="2"/>
            <a:r>
              <a:rPr lang="en-GB" dirty="0"/>
              <a:t>E</a:t>
            </a:r>
            <a:r>
              <a:rPr lang="en-DE" dirty="0"/>
              <a:t>ither by poviding the email or UUID from that account</a:t>
            </a:r>
          </a:p>
          <a:p>
            <a:r>
              <a:rPr lang="en-DE" dirty="0"/>
              <a:t>I receive an error “time after not_after”</a:t>
            </a:r>
          </a:p>
          <a:p>
            <a:pPr lvl="1"/>
            <a:r>
              <a:rPr lang="en-DE" dirty="0"/>
              <a:t>This indicates that the time window for fetching the key from KMS has passed.</a:t>
            </a:r>
          </a:p>
          <a:p>
            <a:pPr lvl="1"/>
            <a:r>
              <a:rPr lang="en-DE" dirty="0"/>
              <a:t>Correct this by logging into the KMS and correct the “current usage based on time”</a:t>
            </a:r>
          </a:p>
          <a:p>
            <a:r>
              <a:rPr lang="en-DE" b="1" dirty="0"/>
              <a:t>NOTE: When updating key usage, you must provide the &lt;your pin or secret&gt; that you submitted with the key_challenge parameter when requesting the Encrypted GeoPackage!!!</a:t>
            </a:r>
          </a:p>
          <a:p>
            <a:r>
              <a:rPr lang="en-DE" b="1" dirty="0"/>
              <a:t>For further trouble shooting: Contact details are on last slide</a:t>
            </a:r>
          </a:p>
        </p:txBody>
      </p:sp>
      <p:sp>
        <p:nvSpPr>
          <p:cNvPr id="3" name="Slide Number Placeholder 2">
            <a:extLst>
              <a:ext uri="{FF2B5EF4-FFF2-40B4-BE49-F238E27FC236}">
                <a16:creationId xmlns:a16="http://schemas.microsoft.com/office/drawing/2014/main" id="{8AECFD24-1F21-314F-B875-48575E2CC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sp>
        <p:nvSpPr>
          <p:cNvPr id="4" name="Title 3">
            <a:extLst>
              <a:ext uri="{FF2B5EF4-FFF2-40B4-BE49-F238E27FC236}">
                <a16:creationId xmlns:a16="http://schemas.microsoft.com/office/drawing/2014/main" id="{E0868960-C7AE-1049-91DD-B4688BA71357}"/>
              </a:ext>
            </a:extLst>
          </p:cNvPr>
          <p:cNvSpPr>
            <a:spLocks noGrp="1"/>
          </p:cNvSpPr>
          <p:nvPr>
            <p:ph type="title"/>
          </p:nvPr>
        </p:nvSpPr>
        <p:spPr/>
        <p:txBody>
          <a:bodyPr/>
          <a:lstStyle/>
          <a:p>
            <a:r>
              <a:rPr lang="en-DE" dirty="0"/>
              <a:t>Troubleshouting errors from KMS</a:t>
            </a:r>
          </a:p>
        </p:txBody>
      </p:sp>
    </p:spTree>
    <p:extLst>
      <p:ext uri="{BB962C8B-B14F-4D97-AF65-F5344CB8AC3E}">
        <p14:creationId xmlns:p14="http://schemas.microsoft.com/office/powerpoint/2010/main" val="67556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ddd481981c_0_0"/>
          <p:cNvSpPr txBox="1">
            <a:spLocks noGrp="1"/>
          </p:cNvSpPr>
          <p:nvPr>
            <p:ph type="sldNum" idx="12"/>
          </p:nvPr>
        </p:nvSpPr>
        <p:spPr>
          <a:xfrm>
            <a:off x="10805489" y="6545722"/>
            <a:ext cx="1141200" cy="283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33</a:t>
            </a:fld>
            <a:endParaRPr lang="en-US" dirty="0"/>
          </a:p>
        </p:txBody>
      </p:sp>
      <p:sp>
        <p:nvSpPr>
          <p:cNvPr id="128" name="Google Shape;128;gddd481981c_0_0"/>
          <p:cNvSpPr txBox="1">
            <a:spLocks noGrp="1"/>
          </p:cNvSpPr>
          <p:nvPr>
            <p:ph type="title"/>
          </p:nvPr>
        </p:nvSpPr>
        <p:spPr>
          <a:xfrm>
            <a:off x="223709" y="55285"/>
            <a:ext cx="10515600" cy="76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Interaction Overview (III/III)</a:t>
            </a:r>
          </a:p>
        </p:txBody>
      </p:sp>
      <p:sp>
        <p:nvSpPr>
          <p:cNvPr id="2" name="Rounded Rectangle 1">
            <a:extLst>
              <a:ext uri="{FF2B5EF4-FFF2-40B4-BE49-F238E27FC236}">
                <a16:creationId xmlns:a16="http://schemas.microsoft.com/office/drawing/2014/main" id="{4EFA9A2A-6CC6-2E47-B7A2-C0D0C7968E91}"/>
              </a:ext>
            </a:extLst>
          </p:cNvPr>
          <p:cNvSpPr/>
          <p:nvPr/>
        </p:nvSpPr>
        <p:spPr>
          <a:xfrm>
            <a:off x="8422282" y="1387063"/>
            <a:ext cx="2938404" cy="19418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DCS</a:t>
            </a:r>
          </a:p>
          <a:p>
            <a:pPr algn="ctr"/>
            <a:r>
              <a:rPr lang="en-US" sz="2400" dirty="0" err="1"/>
              <a:t>GeoPackage</a:t>
            </a:r>
            <a:r>
              <a:rPr lang="en-US" sz="2400" dirty="0"/>
              <a:t> Engine</a:t>
            </a:r>
            <a:endParaRPr lang="en-US" sz="2400" b="1" dirty="0">
              <a:solidFill>
                <a:srgbClr val="002060"/>
              </a:solidFill>
              <a:latin typeface="Lato"/>
              <a:ea typeface="Lato"/>
              <a:cs typeface="Lato"/>
              <a:sym typeface="Lato"/>
            </a:endParaRPr>
          </a:p>
        </p:txBody>
      </p:sp>
      <p:sp>
        <p:nvSpPr>
          <p:cNvPr id="13" name="Rounded Rectangle 12">
            <a:extLst>
              <a:ext uri="{FF2B5EF4-FFF2-40B4-BE49-F238E27FC236}">
                <a16:creationId xmlns:a16="http://schemas.microsoft.com/office/drawing/2014/main" id="{518C0571-4A99-3D44-8A0C-086B13C87BC8}"/>
              </a:ext>
            </a:extLst>
          </p:cNvPr>
          <p:cNvSpPr/>
          <p:nvPr/>
        </p:nvSpPr>
        <p:spPr>
          <a:xfrm>
            <a:off x="8422282" y="4176495"/>
            <a:ext cx="2938395" cy="194181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Key Management System</a:t>
            </a:r>
          </a:p>
          <a:p>
            <a:pPr algn="ctr"/>
            <a:r>
              <a:rPr lang="en-US" sz="2000" dirty="0"/>
              <a:t>(in-kind contribution)</a:t>
            </a:r>
          </a:p>
        </p:txBody>
      </p:sp>
      <p:sp>
        <p:nvSpPr>
          <p:cNvPr id="14" name="Rounded Rectangle 13">
            <a:extLst>
              <a:ext uri="{FF2B5EF4-FFF2-40B4-BE49-F238E27FC236}">
                <a16:creationId xmlns:a16="http://schemas.microsoft.com/office/drawing/2014/main" id="{D2DEECCC-29D3-7240-B4D4-9E22D887CC33}"/>
              </a:ext>
            </a:extLst>
          </p:cNvPr>
          <p:cNvSpPr/>
          <p:nvPr/>
        </p:nvSpPr>
        <p:spPr>
          <a:xfrm>
            <a:off x="2389640" y="1387062"/>
            <a:ext cx="1964075" cy="19418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Client App</a:t>
            </a:r>
          </a:p>
          <a:p>
            <a:pPr algn="ctr"/>
            <a:endParaRPr lang="en-US" sz="2400" dirty="0"/>
          </a:p>
        </p:txBody>
      </p:sp>
      <p:cxnSp>
        <p:nvCxnSpPr>
          <p:cNvPr id="4" name="Straight Arrow Connector 3">
            <a:extLst>
              <a:ext uri="{FF2B5EF4-FFF2-40B4-BE49-F238E27FC236}">
                <a16:creationId xmlns:a16="http://schemas.microsoft.com/office/drawing/2014/main" id="{2AAA8A0B-9D58-2F49-8C09-564C20117A43}"/>
              </a:ext>
            </a:extLst>
          </p:cNvPr>
          <p:cNvCxnSpPr>
            <a:cxnSpLocks/>
            <a:stCxn id="14" idx="3"/>
            <a:endCxn id="2" idx="1"/>
          </p:cNvCxnSpPr>
          <p:nvPr/>
        </p:nvCxnSpPr>
        <p:spPr>
          <a:xfrm>
            <a:off x="4353715" y="2357970"/>
            <a:ext cx="406856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6526EF6-A9C5-E14D-9E53-77B4F6CA8E93}"/>
              </a:ext>
            </a:extLst>
          </p:cNvPr>
          <p:cNvCxnSpPr>
            <a:cxnSpLocks/>
            <a:stCxn id="14" idx="2"/>
            <a:endCxn id="13" idx="1"/>
          </p:cNvCxnSpPr>
          <p:nvPr/>
        </p:nvCxnSpPr>
        <p:spPr>
          <a:xfrm rot="16200000" flipH="1">
            <a:off x="4987717" y="1712838"/>
            <a:ext cx="1818526" cy="5050604"/>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1708E1-0C87-3040-9BF0-27D0896A99DC}"/>
              </a:ext>
            </a:extLst>
          </p:cNvPr>
          <p:cNvCxnSpPr>
            <a:cxnSpLocks/>
            <a:stCxn id="2" idx="2"/>
            <a:endCxn id="13" idx="0"/>
          </p:cNvCxnSpPr>
          <p:nvPr/>
        </p:nvCxnSpPr>
        <p:spPr>
          <a:xfrm flipH="1">
            <a:off x="9891480" y="3328878"/>
            <a:ext cx="4" cy="8476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E5ADFE-08BF-EE46-A998-C193004DCA61}"/>
              </a:ext>
            </a:extLst>
          </p:cNvPr>
          <p:cNvCxnSpPr>
            <a:cxnSpLocks/>
          </p:cNvCxnSpPr>
          <p:nvPr/>
        </p:nvCxnSpPr>
        <p:spPr>
          <a:xfrm>
            <a:off x="4576416" y="2054690"/>
            <a:ext cx="3615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155F0D-8C6B-6241-9F7A-13D070FC65B3}"/>
              </a:ext>
            </a:extLst>
          </p:cNvPr>
          <p:cNvSpPr txBox="1"/>
          <p:nvPr/>
        </p:nvSpPr>
        <p:spPr>
          <a:xfrm>
            <a:off x="4542443" y="1553136"/>
            <a:ext cx="1909497" cy="738664"/>
          </a:xfrm>
          <a:prstGeom prst="rect">
            <a:avLst/>
          </a:prstGeom>
          <a:solidFill>
            <a:schemeClr val="bg1"/>
          </a:solidFill>
        </p:spPr>
        <p:txBody>
          <a:bodyPr wrap="none" rtlCol="0">
            <a:spAutoFit/>
          </a:bodyPr>
          <a:lstStyle/>
          <a:p>
            <a:r>
              <a:rPr lang="en-US" dirty="0"/>
              <a:t>OGC API Request</a:t>
            </a:r>
          </a:p>
          <a:p>
            <a:r>
              <a:rPr lang="en-US" dirty="0"/>
              <a:t>+ access token</a:t>
            </a:r>
          </a:p>
          <a:p>
            <a:r>
              <a:rPr lang="en-US" dirty="0"/>
              <a:t>+ security parameters</a:t>
            </a:r>
          </a:p>
        </p:txBody>
      </p:sp>
      <p:cxnSp>
        <p:nvCxnSpPr>
          <p:cNvPr id="27" name="Straight Arrow Connector 26">
            <a:extLst>
              <a:ext uri="{FF2B5EF4-FFF2-40B4-BE49-F238E27FC236}">
                <a16:creationId xmlns:a16="http://schemas.microsoft.com/office/drawing/2014/main" id="{3FF0AB94-C7AE-6449-BCB6-967842C81B4B}"/>
              </a:ext>
            </a:extLst>
          </p:cNvPr>
          <p:cNvCxnSpPr>
            <a:cxnSpLocks/>
          </p:cNvCxnSpPr>
          <p:nvPr/>
        </p:nvCxnSpPr>
        <p:spPr>
          <a:xfrm flipV="1">
            <a:off x="4766393" y="2825281"/>
            <a:ext cx="3423661" cy="10435"/>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4C7D2FC-CED3-3744-9023-A8E6243CC26E}"/>
              </a:ext>
            </a:extLst>
          </p:cNvPr>
          <p:cNvCxnSpPr/>
          <p:nvPr/>
        </p:nvCxnSpPr>
        <p:spPr>
          <a:xfrm>
            <a:off x="4813332" y="4878086"/>
            <a:ext cx="32158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C14CDE8-AC73-054A-8C56-6A54FDA6E8B0}"/>
              </a:ext>
            </a:extLst>
          </p:cNvPr>
          <p:cNvSpPr txBox="1"/>
          <p:nvPr/>
        </p:nvSpPr>
        <p:spPr>
          <a:xfrm>
            <a:off x="5530472" y="4515634"/>
            <a:ext cx="1383712" cy="523220"/>
          </a:xfrm>
          <a:prstGeom prst="rect">
            <a:avLst/>
          </a:prstGeom>
          <a:solidFill>
            <a:schemeClr val="bg1"/>
          </a:solidFill>
        </p:spPr>
        <p:txBody>
          <a:bodyPr wrap="none" rtlCol="0">
            <a:spAutoFit/>
          </a:bodyPr>
          <a:lstStyle/>
          <a:p>
            <a:r>
              <a:rPr lang="en-US" dirty="0"/>
              <a:t>Request DEK</a:t>
            </a:r>
          </a:p>
          <a:p>
            <a:r>
              <a:rPr lang="en-US" dirty="0"/>
              <a:t>+ access token</a:t>
            </a:r>
          </a:p>
        </p:txBody>
      </p:sp>
      <p:cxnSp>
        <p:nvCxnSpPr>
          <p:cNvPr id="31" name="Straight Arrow Connector 30">
            <a:extLst>
              <a:ext uri="{FF2B5EF4-FFF2-40B4-BE49-F238E27FC236}">
                <a16:creationId xmlns:a16="http://schemas.microsoft.com/office/drawing/2014/main" id="{2BF90AA7-5303-6045-88B2-2C7CA76B01E8}"/>
              </a:ext>
            </a:extLst>
          </p:cNvPr>
          <p:cNvCxnSpPr/>
          <p:nvPr/>
        </p:nvCxnSpPr>
        <p:spPr>
          <a:xfrm>
            <a:off x="4780092" y="5523646"/>
            <a:ext cx="3215811" cy="0"/>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EB110C-6FA6-7046-9375-83B7F7B4D9D1}"/>
              </a:ext>
            </a:extLst>
          </p:cNvPr>
          <p:cNvSpPr txBox="1"/>
          <p:nvPr/>
        </p:nvSpPr>
        <p:spPr>
          <a:xfrm>
            <a:off x="5896980" y="5377094"/>
            <a:ext cx="554960" cy="307777"/>
          </a:xfrm>
          <a:prstGeom prst="rect">
            <a:avLst/>
          </a:prstGeom>
          <a:solidFill>
            <a:schemeClr val="bg1"/>
          </a:solidFill>
        </p:spPr>
        <p:txBody>
          <a:bodyPr wrap="none" rtlCol="0">
            <a:spAutoFit/>
          </a:bodyPr>
          <a:lstStyle/>
          <a:p>
            <a:r>
              <a:rPr lang="en-US" dirty="0"/>
              <a:t>DEK</a:t>
            </a:r>
          </a:p>
        </p:txBody>
      </p:sp>
      <p:cxnSp>
        <p:nvCxnSpPr>
          <p:cNvPr id="34" name="Straight Arrow Connector 33">
            <a:extLst>
              <a:ext uri="{FF2B5EF4-FFF2-40B4-BE49-F238E27FC236}">
                <a16:creationId xmlns:a16="http://schemas.microsoft.com/office/drawing/2014/main" id="{99CAC312-9449-F744-9D73-306CB102D7DA}"/>
              </a:ext>
            </a:extLst>
          </p:cNvPr>
          <p:cNvCxnSpPr>
            <a:cxnSpLocks/>
          </p:cNvCxnSpPr>
          <p:nvPr/>
        </p:nvCxnSpPr>
        <p:spPr>
          <a:xfrm flipV="1">
            <a:off x="10320525" y="3490058"/>
            <a:ext cx="0" cy="58267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8810562-D69A-E64B-9EC4-7453D9FA993C}"/>
              </a:ext>
            </a:extLst>
          </p:cNvPr>
          <p:cNvSpPr txBox="1"/>
          <p:nvPr/>
        </p:nvSpPr>
        <p:spPr>
          <a:xfrm>
            <a:off x="9989515" y="3599021"/>
            <a:ext cx="1200970" cy="307777"/>
          </a:xfrm>
          <a:prstGeom prst="rect">
            <a:avLst/>
          </a:prstGeom>
          <a:solidFill>
            <a:schemeClr val="bg1"/>
          </a:solidFill>
        </p:spPr>
        <p:txBody>
          <a:bodyPr wrap="none" rtlCol="0">
            <a:spAutoFit/>
          </a:bodyPr>
          <a:lstStyle/>
          <a:p>
            <a:r>
              <a:rPr lang="en-US" dirty="0"/>
              <a:t>register DEK</a:t>
            </a:r>
          </a:p>
        </p:txBody>
      </p:sp>
      <p:cxnSp>
        <p:nvCxnSpPr>
          <p:cNvPr id="37" name="Straight Arrow Connector 36">
            <a:extLst>
              <a:ext uri="{FF2B5EF4-FFF2-40B4-BE49-F238E27FC236}">
                <a16:creationId xmlns:a16="http://schemas.microsoft.com/office/drawing/2014/main" id="{E318F7D6-78A6-344C-8F9B-B7971BA81306}"/>
              </a:ext>
            </a:extLst>
          </p:cNvPr>
          <p:cNvCxnSpPr>
            <a:cxnSpLocks/>
          </p:cNvCxnSpPr>
          <p:nvPr/>
        </p:nvCxnSpPr>
        <p:spPr>
          <a:xfrm flipV="1">
            <a:off x="9545319" y="3444462"/>
            <a:ext cx="0" cy="582671"/>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09A1977-4339-C245-ACAB-51626705F217}"/>
              </a:ext>
            </a:extLst>
          </p:cNvPr>
          <p:cNvSpPr txBox="1"/>
          <p:nvPr/>
        </p:nvSpPr>
        <p:spPr>
          <a:xfrm>
            <a:off x="9021521" y="3617230"/>
            <a:ext cx="833883" cy="307777"/>
          </a:xfrm>
          <a:prstGeom prst="rect">
            <a:avLst/>
          </a:prstGeom>
          <a:solidFill>
            <a:schemeClr val="bg1"/>
          </a:solidFill>
        </p:spPr>
        <p:txBody>
          <a:bodyPr wrap="none" rtlCol="0">
            <a:spAutoFit/>
          </a:bodyPr>
          <a:lstStyle/>
          <a:p>
            <a:r>
              <a:rPr lang="en-US" dirty="0"/>
              <a:t>DEK kid</a:t>
            </a:r>
          </a:p>
        </p:txBody>
      </p:sp>
      <p:sp>
        <p:nvSpPr>
          <p:cNvPr id="18" name="TextBox 17">
            <a:extLst>
              <a:ext uri="{FF2B5EF4-FFF2-40B4-BE49-F238E27FC236}">
                <a16:creationId xmlns:a16="http://schemas.microsoft.com/office/drawing/2014/main" id="{19A088A8-99D1-1146-97A8-196CDB8564E4}"/>
              </a:ext>
            </a:extLst>
          </p:cNvPr>
          <p:cNvSpPr txBox="1"/>
          <p:nvPr/>
        </p:nvSpPr>
        <p:spPr>
          <a:xfrm>
            <a:off x="327046" y="6148801"/>
            <a:ext cx="2287806" cy="307777"/>
          </a:xfrm>
          <a:prstGeom prst="rect">
            <a:avLst/>
          </a:prstGeom>
          <a:noFill/>
        </p:spPr>
        <p:txBody>
          <a:bodyPr wrap="none" rtlCol="0">
            <a:spAutoFit/>
          </a:bodyPr>
          <a:lstStyle/>
          <a:p>
            <a:r>
              <a:rPr lang="en-US" dirty="0"/>
              <a:t>DEK: Data Encryption Key</a:t>
            </a:r>
          </a:p>
        </p:txBody>
      </p:sp>
      <p:pic>
        <p:nvPicPr>
          <p:cNvPr id="1026" name="Picture 2" descr="GeoPackageDay 2020 - what is GeoPackage? | OGC">
            <a:extLst>
              <a:ext uri="{FF2B5EF4-FFF2-40B4-BE49-F238E27FC236}">
                <a16:creationId xmlns:a16="http://schemas.microsoft.com/office/drawing/2014/main" id="{D41D1E76-D40A-C14E-B18E-24180DF73E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62242" y="2421630"/>
            <a:ext cx="1806487" cy="83376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C524EF1-8CB2-7748-B9A8-BBE6966722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19888" y="2392385"/>
            <a:ext cx="853324" cy="863216"/>
          </a:xfrm>
          <a:prstGeom prst="rect">
            <a:avLst/>
          </a:prstGeom>
        </p:spPr>
      </p:pic>
      <p:pic>
        <p:nvPicPr>
          <p:cNvPr id="35" name="Picture 34">
            <a:extLst>
              <a:ext uri="{FF2B5EF4-FFF2-40B4-BE49-F238E27FC236}">
                <a16:creationId xmlns:a16="http://schemas.microsoft.com/office/drawing/2014/main" id="{D600EBA9-3C41-DD4B-90CA-7631736BDC8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81766" y="3500594"/>
            <a:ext cx="853324" cy="863216"/>
          </a:xfrm>
          <a:prstGeom prst="rect">
            <a:avLst/>
          </a:prstGeom>
        </p:spPr>
      </p:pic>
      <p:pic>
        <p:nvPicPr>
          <p:cNvPr id="62" name="Picture 61">
            <a:extLst>
              <a:ext uri="{FF2B5EF4-FFF2-40B4-BE49-F238E27FC236}">
                <a16:creationId xmlns:a16="http://schemas.microsoft.com/office/drawing/2014/main" id="{F0CCB1A4-40E0-DC45-855B-3883DC1A05C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6475" y="1730601"/>
            <a:ext cx="1122397" cy="1122397"/>
          </a:xfrm>
          <a:prstGeom prst="rect">
            <a:avLst/>
          </a:prstGeom>
        </p:spPr>
      </p:pic>
      <p:cxnSp>
        <p:nvCxnSpPr>
          <p:cNvPr id="64" name="Straight Arrow Connector 63">
            <a:extLst>
              <a:ext uri="{FF2B5EF4-FFF2-40B4-BE49-F238E27FC236}">
                <a16:creationId xmlns:a16="http://schemas.microsoft.com/office/drawing/2014/main" id="{D2BDAAA1-4459-874F-A23E-06C6A1238C9C}"/>
              </a:ext>
            </a:extLst>
          </p:cNvPr>
          <p:cNvCxnSpPr>
            <a:cxnSpLocks/>
            <a:stCxn id="62" idx="3"/>
            <a:endCxn id="14" idx="1"/>
          </p:cNvCxnSpPr>
          <p:nvPr/>
        </p:nvCxnSpPr>
        <p:spPr>
          <a:xfrm>
            <a:off x="1518872" y="2291800"/>
            <a:ext cx="870768" cy="6617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03B4F2-F86A-2241-B849-0913318DA099}"/>
              </a:ext>
            </a:extLst>
          </p:cNvPr>
          <p:cNvSpPr txBox="1"/>
          <p:nvPr/>
        </p:nvSpPr>
        <p:spPr>
          <a:xfrm>
            <a:off x="496649" y="2855220"/>
            <a:ext cx="922047" cy="307777"/>
          </a:xfrm>
          <a:prstGeom prst="rect">
            <a:avLst/>
          </a:prstGeom>
          <a:noFill/>
        </p:spPr>
        <p:txBody>
          <a:bodyPr wrap="none" rtlCol="0">
            <a:spAutoFit/>
          </a:bodyPr>
          <a:lstStyle/>
          <a:p>
            <a:pPr algn="ctr"/>
            <a:r>
              <a:rPr lang="en-DE" dirty="0"/>
              <a:t>User LJS</a:t>
            </a:r>
          </a:p>
        </p:txBody>
      </p:sp>
      <p:cxnSp>
        <p:nvCxnSpPr>
          <p:cNvPr id="78" name="Curved Connector 77">
            <a:extLst>
              <a:ext uri="{FF2B5EF4-FFF2-40B4-BE49-F238E27FC236}">
                <a16:creationId xmlns:a16="http://schemas.microsoft.com/office/drawing/2014/main" id="{1C6860A9-26DA-734D-A02D-D6BCED3ECCB6}"/>
              </a:ext>
            </a:extLst>
          </p:cNvPr>
          <p:cNvCxnSpPr>
            <a:cxnSpLocks/>
            <a:stCxn id="76" idx="1"/>
            <a:endCxn id="62" idx="2"/>
          </p:cNvCxnSpPr>
          <p:nvPr/>
        </p:nvCxnSpPr>
        <p:spPr>
          <a:xfrm rot="10800000">
            <a:off x="957675" y="2852998"/>
            <a:ext cx="4120751" cy="3118320"/>
          </a:xfrm>
          <a:prstGeom prst="curvedConnector2">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6691DE46-3BEB-DF41-8485-5F8DD1521C3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78425" y="5680884"/>
            <a:ext cx="2287806" cy="580868"/>
          </a:xfrm>
          <a:prstGeom prst="rect">
            <a:avLst/>
          </a:prstGeom>
          <a:ln w="57150">
            <a:solidFill>
              <a:srgbClr val="FF0000"/>
            </a:solidFill>
          </a:ln>
        </p:spPr>
      </p:pic>
      <p:cxnSp>
        <p:nvCxnSpPr>
          <p:cNvPr id="44" name="Curved Connector 43">
            <a:extLst>
              <a:ext uri="{FF2B5EF4-FFF2-40B4-BE49-F238E27FC236}">
                <a16:creationId xmlns:a16="http://schemas.microsoft.com/office/drawing/2014/main" id="{49C0AAD6-9D39-374D-9DE3-8E505C48ECD4}"/>
              </a:ext>
            </a:extLst>
          </p:cNvPr>
          <p:cNvCxnSpPr>
            <a:cxnSpLocks/>
            <a:stCxn id="76" idx="1"/>
            <a:endCxn id="14" idx="2"/>
          </p:cNvCxnSpPr>
          <p:nvPr/>
        </p:nvCxnSpPr>
        <p:spPr>
          <a:xfrm rot="10800000">
            <a:off x="3371679" y="3328878"/>
            <a:ext cx="1706747" cy="2642441"/>
          </a:xfrm>
          <a:prstGeom prst="curvedConnector2">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B27415-A61C-0D4A-A4E2-1A069BDAC18B}"/>
              </a:ext>
            </a:extLst>
          </p:cNvPr>
          <p:cNvSpPr txBox="1"/>
          <p:nvPr/>
        </p:nvSpPr>
        <p:spPr>
          <a:xfrm>
            <a:off x="223709" y="5232654"/>
            <a:ext cx="2183299" cy="738664"/>
          </a:xfrm>
          <a:prstGeom prst="rect">
            <a:avLst/>
          </a:prstGeom>
          <a:noFill/>
          <a:ln>
            <a:solidFill>
              <a:srgbClr val="FF0000"/>
            </a:solidFill>
          </a:ln>
        </p:spPr>
        <p:txBody>
          <a:bodyPr wrap="square" rtlCol="0">
            <a:spAutoFit/>
          </a:bodyPr>
          <a:lstStyle/>
          <a:p>
            <a:r>
              <a:rPr lang="en-GB" dirty="0"/>
              <a:t>v</a:t>
            </a:r>
            <a:r>
              <a:rPr lang="en-DE" dirty="0"/>
              <a:t>alid for 60 seconds</a:t>
            </a:r>
          </a:p>
          <a:p>
            <a:r>
              <a:rPr lang="en-DE" dirty="0"/>
              <a:t>(online decryption of GeoPackage content)</a:t>
            </a:r>
          </a:p>
        </p:txBody>
      </p:sp>
      <p:cxnSp>
        <p:nvCxnSpPr>
          <p:cNvPr id="48" name="Curved Connector 47">
            <a:extLst>
              <a:ext uri="{FF2B5EF4-FFF2-40B4-BE49-F238E27FC236}">
                <a16:creationId xmlns:a16="http://schemas.microsoft.com/office/drawing/2014/main" id="{7968E904-3573-E347-9FE3-E7BD2A549289}"/>
              </a:ext>
            </a:extLst>
          </p:cNvPr>
          <p:cNvCxnSpPr>
            <a:cxnSpLocks/>
            <a:stCxn id="76" idx="1"/>
            <a:endCxn id="16" idx="3"/>
          </p:cNvCxnSpPr>
          <p:nvPr/>
        </p:nvCxnSpPr>
        <p:spPr>
          <a:xfrm rot="10800000">
            <a:off x="2407009" y="5601986"/>
            <a:ext cx="2671417" cy="369332"/>
          </a:xfrm>
          <a:prstGeom prst="curvedConnector3">
            <a:avLst>
              <a:gd name="adj1" fmla="val 69464"/>
            </a:avLst>
          </a:prstGeom>
          <a:ln>
            <a:solidFill>
              <a:srgbClr val="FF0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099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ddd481981c_0_0"/>
          <p:cNvSpPr txBox="1">
            <a:spLocks noGrp="1"/>
          </p:cNvSpPr>
          <p:nvPr>
            <p:ph type="sldNum" idx="12"/>
          </p:nvPr>
        </p:nvSpPr>
        <p:spPr>
          <a:xfrm>
            <a:off x="10805489" y="6545722"/>
            <a:ext cx="1141200" cy="283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34</a:t>
            </a:fld>
            <a:endParaRPr lang="en-US"/>
          </a:p>
        </p:txBody>
      </p:sp>
      <p:sp>
        <p:nvSpPr>
          <p:cNvPr id="128" name="Google Shape;128;gddd481981c_0_0"/>
          <p:cNvSpPr txBox="1">
            <a:spLocks noGrp="1"/>
          </p:cNvSpPr>
          <p:nvPr>
            <p:ph type="title"/>
          </p:nvPr>
        </p:nvSpPr>
        <p:spPr>
          <a:xfrm>
            <a:off x="223709" y="55285"/>
            <a:ext cx="10515600" cy="76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Key Management System Admin Function</a:t>
            </a:r>
          </a:p>
        </p:txBody>
      </p:sp>
      <p:sp>
        <p:nvSpPr>
          <p:cNvPr id="13" name="Rounded Rectangle 12">
            <a:extLst>
              <a:ext uri="{FF2B5EF4-FFF2-40B4-BE49-F238E27FC236}">
                <a16:creationId xmlns:a16="http://schemas.microsoft.com/office/drawing/2014/main" id="{518C0571-4A99-3D44-8A0C-086B13C87BC8}"/>
              </a:ext>
            </a:extLst>
          </p:cNvPr>
          <p:cNvSpPr/>
          <p:nvPr/>
        </p:nvSpPr>
        <p:spPr>
          <a:xfrm>
            <a:off x="7951694" y="1823021"/>
            <a:ext cx="3216314" cy="16438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a:t>Key Management System</a:t>
            </a:r>
          </a:p>
          <a:p>
            <a:pPr algn="ctr"/>
            <a:r>
              <a:rPr lang="en-US" sz="2400" dirty="0"/>
              <a:t>(in-kind contribution)</a:t>
            </a:r>
          </a:p>
        </p:txBody>
      </p:sp>
      <p:sp>
        <p:nvSpPr>
          <p:cNvPr id="14" name="Rounded Rectangle 13">
            <a:extLst>
              <a:ext uri="{FF2B5EF4-FFF2-40B4-BE49-F238E27FC236}">
                <a16:creationId xmlns:a16="http://schemas.microsoft.com/office/drawing/2014/main" id="{D2DEECCC-29D3-7240-B4D4-9E22D887CC33}"/>
              </a:ext>
            </a:extLst>
          </p:cNvPr>
          <p:cNvSpPr/>
          <p:nvPr/>
        </p:nvSpPr>
        <p:spPr>
          <a:xfrm>
            <a:off x="2379257" y="1674046"/>
            <a:ext cx="1964075" cy="19418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Admin Client</a:t>
            </a:r>
          </a:p>
        </p:txBody>
      </p:sp>
      <p:cxnSp>
        <p:nvCxnSpPr>
          <p:cNvPr id="6" name="Elbow Connector 5">
            <a:extLst>
              <a:ext uri="{FF2B5EF4-FFF2-40B4-BE49-F238E27FC236}">
                <a16:creationId xmlns:a16="http://schemas.microsoft.com/office/drawing/2014/main" id="{46526EF6-A9C5-E14D-9E53-77B4F6CA8E93}"/>
              </a:ext>
            </a:extLst>
          </p:cNvPr>
          <p:cNvCxnSpPr>
            <a:cxnSpLocks/>
            <a:stCxn id="14" idx="3"/>
            <a:endCxn id="13" idx="1"/>
          </p:cNvCxnSpPr>
          <p:nvPr/>
        </p:nvCxnSpPr>
        <p:spPr>
          <a:xfrm>
            <a:off x="4343332" y="2644954"/>
            <a:ext cx="3608362" cy="12700"/>
          </a:xfrm>
          <a:prstGeom prst="bentConnector3">
            <a:avLst>
              <a:gd name="adj1" fmla="val 50000"/>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9A088A8-99D1-1146-97A8-196CDB8564E4}"/>
              </a:ext>
            </a:extLst>
          </p:cNvPr>
          <p:cNvSpPr txBox="1"/>
          <p:nvPr/>
        </p:nvSpPr>
        <p:spPr>
          <a:xfrm>
            <a:off x="636998" y="6164494"/>
            <a:ext cx="2287806" cy="307777"/>
          </a:xfrm>
          <a:prstGeom prst="rect">
            <a:avLst/>
          </a:prstGeom>
          <a:noFill/>
        </p:spPr>
        <p:txBody>
          <a:bodyPr wrap="none" rtlCol="0">
            <a:spAutoFit/>
          </a:bodyPr>
          <a:lstStyle/>
          <a:p>
            <a:r>
              <a:rPr lang="en-US" dirty="0"/>
              <a:t>DEK: Data Encryption Key</a:t>
            </a:r>
          </a:p>
        </p:txBody>
      </p:sp>
      <p:sp>
        <p:nvSpPr>
          <p:cNvPr id="8" name="Can 7">
            <a:extLst>
              <a:ext uri="{FF2B5EF4-FFF2-40B4-BE49-F238E27FC236}">
                <a16:creationId xmlns:a16="http://schemas.microsoft.com/office/drawing/2014/main" id="{35E9F7BC-6377-AE44-8921-B20B5B91F284}"/>
              </a:ext>
            </a:extLst>
          </p:cNvPr>
          <p:cNvSpPr/>
          <p:nvPr/>
        </p:nvSpPr>
        <p:spPr>
          <a:xfrm>
            <a:off x="8094718" y="4487238"/>
            <a:ext cx="2939727" cy="1643865"/>
          </a:xfrm>
          <a:prstGeom prst="ca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Keys + Policies</a:t>
            </a:r>
          </a:p>
          <a:p>
            <a:pPr algn="ctr"/>
            <a:r>
              <a:rPr lang="en-US" sz="2400" dirty="0"/>
              <a:t>Key</a:t>
            </a:r>
          </a:p>
          <a:p>
            <a:pPr algn="ctr"/>
            <a:endParaRPr lang="en-US" sz="2400" dirty="0"/>
          </a:p>
        </p:txBody>
      </p:sp>
      <p:sp>
        <p:nvSpPr>
          <p:cNvPr id="10" name="Up-down Arrow 9">
            <a:extLst>
              <a:ext uri="{FF2B5EF4-FFF2-40B4-BE49-F238E27FC236}">
                <a16:creationId xmlns:a16="http://schemas.microsoft.com/office/drawing/2014/main" id="{18B692B9-59D1-3B49-A03C-30FBDB798323}"/>
              </a:ext>
            </a:extLst>
          </p:cNvPr>
          <p:cNvSpPr/>
          <p:nvPr/>
        </p:nvSpPr>
        <p:spPr>
          <a:xfrm>
            <a:off x="9205392" y="3577653"/>
            <a:ext cx="708917" cy="798817"/>
          </a:xfrm>
          <a:prstGeom prst="upDownArrow">
            <a:avLst>
              <a:gd name="adj1" fmla="val 38406"/>
              <a:gd name="adj2" fmla="val 3116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9E78796-5270-814D-8100-A247003835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475" y="1730601"/>
            <a:ext cx="1122397" cy="1122397"/>
          </a:xfrm>
          <a:prstGeom prst="rect">
            <a:avLst/>
          </a:prstGeom>
        </p:spPr>
      </p:pic>
      <p:cxnSp>
        <p:nvCxnSpPr>
          <p:cNvPr id="15" name="Straight Arrow Connector 14">
            <a:extLst>
              <a:ext uri="{FF2B5EF4-FFF2-40B4-BE49-F238E27FC236}">
                <a16:creationId xmlns:a16="http://schemas.microsoft.com/office/drawing/2014/main" id="{0BDBB479-F54F-B74A-8C7B-DBD052A0F50F}"/>
              </a:ext>
            </a:extLst>
          </p:cNvPr>
          <p:cNvCxnSpPr>
            <a:cxnSpLocks/>
            <a:stCxn id="12" idx="3"/>
          </p:cNvCxnSpPr>
          <p:nvPr/>
        </p:nvCxnSpPr>
        <p:spPr>
          <a:xfrm>
            <a:off x="1518872" y="2291800"/>
            <a:ext cx="870768" cy="6617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4ECCBD67-C007-0A47-A75E-F8987625562F}"/>
              </a:ext>
            </a:extLst>
          </p:cNvPr>
          <p:cNvSpPr/>
          <p:nvPr/>
        </p:nvSpPr>
        <p:spPr>
          <a:xfrm>
            <a:off x="1638266" y="3164176"/>
            <a:ext cx="1964074" cy="13230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Modify DEK Usage</a:t>
            </a:r>
          </a:p>
          <a:p>
            <a:pPr marL="285750" indent="-285750">
              <a:buFontTx/>
              <a:buChar char="-"/>
            </a:pPr>
            <a:r>
              <a:rPr lang="en-US" sz="1200" dirty="0"/>
              <a:t>User</a:t>
            </a:r>
          </a:p>
          <a:p>
            <a:pPr marL="285750" indent="-285750">
              <a:buFontTx/>
              <a:buChar char="-"/>
            </a:pPr>
            <a:r>
              <a:rPr lang="en-US" sz="1200" dirty="0"/>
              <a:t>Geographic extend</a:t>
            </a:r>
          </a:p>
          <a:p>
            <a:pPr marL="285750" indent="-285750">
              <a:buFontTx/>
              <a:buChar char="-"/>
            </a:pPr>
            <a:r>
              <a:rPr lang="en-US" sz="1200" dirty="0"/>
              <a:t>Application</a:t>
            </a:r>
          </a:p>
          <a:p>
            <a:pPr marL="285750" indent="-285750">
              <a:buFontTx/>
              <a:buChar char="-"/>
            </a:pPr>
            <a:r>
              <a:rPr lang="en-US" sz="1200" dirty="0"/>
              <a:t>Times of access</a:t>
            </a:r>
          </a:p>
        </p:txBody>
      </p:sp>
      <p:cxnSp>
        <p:nvCxnSpPr>
          <p:cNvPr id="21" name="Straight Arrow Connector 20">
            <a:extLst>
              <a:ext uri="{FF2B5EF4-FFF2-40B4-BE49-F238E27FC236}">
                <a16:creationId xmlns:a16="http://schemas.microsoft.com/office/drawing/2014/main" id="{207FF8D4-6514-9949-9BBD-F1D3B9B656A5}"/>
              </a:ext>
            </a:extLst>
          </p:cNvPr>
          <p:cNvCxnSpPr>
            <a:cxnSpLocks/>
          </p:cNvCxnSpPr>
          <p:nvPr/>
        </p:nvCxnSpPr>
        <p:spPr>
          <a:xfrm>
            <a:off x="4576416" y="2054690"/>
            <a:ext cx="30525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64BE36-2DA1-F446-A3DD-8AAE5D2E7B38}"/>
              </a:ext>
            </a:extLst>
          </p:cNvPr>
          <p:cNvSpPr txBox="1"/>
          <p:nvPr/>
        </p:nvSpPr>
        <p:spPr>
          <a:xfrm>
            <a:off x="4666061" y="1680968"/>
            <a:ext cx="2553904" cy="954107"/>
          </a:xfrm>
          <a:prstGeom prst="rect">
            <a:avLst/>
          </a:prstGeom>
          <a:solidFill>
            <a:schemeClr val="bg1"/>
          </a:solidFill>
        </p:spPr>
        <p:txBody>
          <a:bodyPr wrap="none" rtlCol="0">
            <a:spAutoFit/>
          </a:bodyPr>
          <a:lstStyle/>
          <a:p>
            <a:r>
              <a:rPr lang="en-US" dirty="0"/>
              <a:t>Modify Usage of Key Request</a:t>
            </a:r>
          </a:p>
          <a:p>
            <a:r>
              <a:rPr lang="en-US" dirty="0"/>
              <a:t>+ kid</a:t>
            </a:r>
          </a:p>
          <a:p>
            <a:r>
              <a:rPr lang="en-US" dirty="0"/>
              <a:t>+ access token</a:t>
            </a:r>
          </a:p>
          <a:p>
            <a:r>
              <a:rPr lang="en-US" dirty="0"/>
              <a:t>+ security parameters</a:t>
            </a:r>
          </a:p>
        </p:txBody>
      </p:sp>
      <p:sp>
        <p:nvSpPr>
          <p:cNvPr id="19" name="Rounded Rectangular Callout 18">
            <a:extLst>
              <a:ext uri="{FF2B5EF4-FFF2-40B4-BE49-F238E27FC236}">
                <a16:creationId xmlns:a16="http://schemas.microsoft.com/office/drawing/2014/main" id="{F938D8E0-D4A1-8049-B2E8-073C778313DA}"/>
              </a:ext>
            </a:extLst>
          </p:cNvPr>
          <p:cNvSpPr/>
          <p:nvPr/>
        </p:nvSpPr>
        <p:spPr>
          <a:xfrm>
            <a:off x="5679141" y="3429000"/>
            <a:ext cx="1407459" cy="887506"/>
          </a:xfrm>
          <a:prstGeom prst="wedgeRoundRectCallout">
            <a:avLst>
              <a:gd name="adj1" fmla="val -59687"/>
              <a:gd name="adj2" fmla="val -1395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dirty="0"/>
              <a:t>Proof of Key Ownership</a:t>
            </a:r>
          </a:p>
          <a:p>
            <a:pPr algn="ctr"/>
            <a:r>
              <a:rPr lang="en-GB" dirty="0"/>
              <a:t>i</a:t>
            </a:r>
            <a:r>
              <a:rPr lang="en-DE" dirty="0"/>
              <a:t>s required</a:t>
            </a:r>
          </a:p>
        </p:txBody>
      </p:sp>
      <p:pic>
        <p:nvPicPr>
          <p:cNvPr id="27" name="Picture 26">
            <a:extLst>
              <a:ext uri="{FF2B5EF4-FFF2-40B4-BE49-F238E27FC236}">
                <a16:creationId xmlns:a16="http://schemas.microsoft.com/office/drawing/2014/main" id="{682D7036-CCFF-C54B-ACAD-593E72BDF9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51169" y="5085116"/>
            <a:ext cx="2683950" cy="691956"/>
          </a:xfrm>
          <a:prstGeom prst="rect">
            <a:avLst/>
          </a:prstGeom>
          <a:ln>
            <a:solidFill>
              <a:schemeClr val="bg1">
                <a:lumMod val="65000"/>
              </a:schemeClr>
            </a:solidFill>
          </a:ln>
        </p:spPr>
      </p:pic>
      <p:cxnSp>
        <p:nvCxnSpPr>
          <p:cNvPr id="25" name="Straight Arrow Connector 24">
            <a:extLst>
              <a:ext uri="{FF2B5EF4-FFF2-40B4-BE49-F238E27FC236}">
                <a16:creationId xmlns:a16="http://schemas.microsoft.com/office/drawing/2014/main" id="{E923F4AD-F341-E449-BD90-855C27B916F1}"/>
              </a:ext>
            </a:extLst>
          </p:cNvPr>
          <p:cNvCxnSpPr>
            <a:cxnSpLocks/>
            <a:stCxn id="19" idx="2"/>
            <a:endCxn id="27" idx="0"/>
          </p:cNvCxnSpPr>
          <p:nvPr/>
        </p:nvCxnSpPr>
        <p:spPr>
          <a:xfrm flipH="1">
            <a:off x="4193144" y="4316506"/>
            <a:ext cx="2189727" cy="768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498F550-05E5-DC44-ABA8-2FA6BF1D9726}"/>
              </a:ext>
            </a:extLst>
          </p:cNvPr>
          <p:cNvCxnSpPr>
            <a:cxnSpLocks/>
            <a:stCxn id="19" idx="2"/>
            <a:endCxn id="32" idx="0"/>
          </p:cNvCxnSpPr>
          <p:nvPr/>
        </p:nvCxnSpPr>
        <p:spPr>
          <a:xfrm>
            <a:off x="6382871" y="4316506"/>
            <a:ext cx="523894" cy="792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106CCB5-F734-7A4F-A5D3-70EC439F1204}"/>
              </a:ext>
            </a:extLst>
          </p:cNvPr>
          <p:cNvSpPr/>
          <p:nvPr/>
        </p:nvSpPr>
        <p:spPr>
          <a:xfrm>
            <a:off x="4488159" y="4484808"/>
            <a:ext cx="1229824" cy="307777"/>
          </a:xfrm>
          <a:prstGeom prst="rect">
            <a:avLst/>
          </a:prstGeom>
          <a:solidFill>
            <a:schemeClr val="bg1"/>
          </a:solidFill>
        </p:spPr>
        <p:txBody>
          <a:bodyPr wrap="none">
            <a:spAutoFit/>
          </a:bodyPr>
          <a:lstStyle/>
          <a:p>
            <a:r>
              <a:rPr lang="en-US" dirty="0"/>
              <a:t>access token</a:t>
            </a:r>
            <a:endParaRPr lang="en-DE" dirty="0"/>
          </a:p>
        </p:txBody>
      </p:sp>
      <p:sp>
        <p:nvSpPr>
          <p:cNvPr id="34" name="Rectangle 33">
            <a:extLst>
              <a:ext uri="{FF2B5EF4-FFF2-40B4-BE49-F238E27FC236}">
                <a16:creationId xmlns:a16="http://schemas.microsoft.com/office/drawing/2014/main" id="{EE4522AB-D634-2341-8623-F263C9881195}"/>
              </a:ext>
            </a:extLst>
          </p:cNvPr>
          <p:cNvSpPr/>
          <p:nvPr/>
        </p:nvSpPr>
        <p:spPr>
          <a:xfrm>
            <a:off x="6132412" y="4484808"/>
            <a:ext cx="1099981" cy="307777"/>
          </a:xfrm>
          <a:prstGeom prst="rect">
            <a:avLst/>
          </a:prstGeom>
          <a:solidFill>
            <a:schemeClr val="bg1"/>
          </a:solidFill>
        </p:spPr>
        <p:txBody>
          <a:bodyPr wrap="none">
            <a:spAutoFit/>
          </a:bodyPr>
          <a:lstStyle/>
          <a:p>
            <a:r>
              <a:rPr lang="en-US" dirty="0" err="1"/>
              <a:t>key_verifier</a:t>
            </a:r>
            <a:endParaRPr lang="en-DE" dirty="0"/>
          </a:p>
        </p:txBody>
      </p:sp>
      <p:pic>
        <p:nvPicPr>
          <p:cNvPr id="32" name="Picture 31">
            <a:extLst>
              <a:ext uri="{FF2B5EF4-FFF2-40B4-BE49-F238E27FC236}">
                <a16:creationId xmlns:a16="http://schemas.microsoft.com/office/drawing/2014/main" id="{174D162F-EC0E-0D41-A2E8-D628B3A444B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6000" y="5109111"/>
            <a:ext cx="1621530" cy="400118"/>
          </a:xfrm>
          <a:prstGeom prst="rect">
            <a:avLst/>
          </a:prstGeom>
        </p:spPr>
      </p:pic>
      <p:pic>
        <p:nvPicPr>
          <p:cNvPr id="38" name="Picture 37">
            <a:extLst>
              <a:ext uri="{FF2B5EF4-FFF2-40B4-BE49-F238E27FC236}">
                <a16:creationId xmlns:a16="http://schemas.microsoft.com/office/drawing/2014/main" id="{C2007436-18FA-7442-9064-594752111B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51810" y="5825665"/>
            <a:ext cx="2508040" cy="646605"/>
          </a:xfrm>
          <a:prstGeom prst="rect">
            <a:avLst/>
          </a:prstGeom>
          <a:ln>
            <a:solidFill>
              <a:schemeClr val="bg1">
                <a:lumMod val="65000"/>
              </a:schemeClr>
            </a:solidFill>
          </a:ln>
        </p:spPr>
      </p:pic>
      <p:pic>
        <p:nvPicPr>
          <p:cNvPr id="39" name="Picture 38">
            <a:extLst>
              <a:ext uri="{FF2B5EF4-FFF2-40B4-BE49-F238E27FC236}">
                <a16:creationId xmlns:a16="http://schemas.microsoft.com/office/drawing/2014/main" id="{0625BBAF-F55E-434D-B0E2-AFD4AD72A84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72918" y="5777072"/>
            <a:ext cx="1827280" cy="480863"/>
          </a:xfrm>
          <a:prstGeom prst="rect">
            <a:avLst/>
          </a:prstGeom>
          <a:ln>
            <a:solidFill>
              <a:schemeClr val="bg1">
                <a:lumMod val="65000"/>
              </a:schemeClr>
            </a:solidFill>
          </a:ln>
        </p:spPr>
      </p:pic>
      <p:cxnSp>
        <p:nvCxnSpPr>
          <p:cNvPr id="40" name="Straight Arrow Connector 39">
            <a:extLst>
              <a:ext uri="{FF2B5EF4-FFF2-40B4-BE49-F238E27FC236}">
                <a16:creationId xmlns:a16="http://schemas.microsoft.com/office/drawing/2014/main" id="{535A0F1A-2D61-C744-AAAC-DFA696193867}"/>
              </a:ext>
            </a:extLst>
          </p:cNvPr>
          <p:cNvCxnSpPr>
            <a:cxnSpLocks/>
            <a:endCxn id="38" idx="0"/>
          </p:cNvCxnSpPr>
          <p:nvPr/>
        </p:nvCxnSpPr>
        <p:spPr>
          <a:xfrm flipH="1">
            <a:off x="8305830" y="5533225"/>
            <a:ext cx="1254022" cy="292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5A1F759-5C39-984C-99A3-4F833F9552FC}"/>
              </a:ext>
            </a:extLst>
          </p:cNvPr>
          <p:cNvCxnSpPr>
            <a:cxnSpLocks/>
            <a:endCxn id="39" idx="0"/>
          </p:cNvCxnSpPr>
          <p:nvPr/>
        </p:nvCxnSpPr>
        <p:spPr>
          <a:xfrm>
            <a:off x="9559850" y="5533224"/>
            <a:ext cx="1026708" cy="24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AD7633A1-3A47-2444-BD78-C83CA11D2A34}"/>
              </a:ext>
            </a:extLst>
          </p:cNvPr>
          <p:cNvCxnSpPr>
            <a:cxnSpLocks/>
            <a:stCxn id="27" idx="2"/>
            <a:endCxn id="38" idx="1"/>
          </p:cNvCxnSpPr>
          <p:nvPr/>
        </p:nvCxnSpPr>
        <p:spPr>
          <a:xfrm rot="16200000" flipH="1">
            <a:off x="5436529" y="4533687"/>
            <a:ext cx="371896" cy="2858666"/>
          </a:xfrm>
          <a:prstGeom prst="curvedConnector2">
            <a:avLst/>
          </a:prstGeom>
          <a:ln>
            <a:solidFill>
              <a:schemeClr val="bg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D74517C9-0FC9-2748-A414-5879DF2FE215}"/>
              </a:ext>
            </a:extLst>
          </p:cNvPr>
          <p:cNvCxnSpPr>
            <a:cxnSpLocks/>
            <a:stCxn id="32" idx="2"/>
            <a:endCxn id="39" idx="1"/>
          </p:cNvCxnSpPr>
          <p:nvPr/>
        </p:nvCxnSpPr>
        <p:spPr>
          <a:xfrm rot="16200000" flipH="1">
            <a:off x="8035704" y="4380289"/>
            <a:ext cx="508275" cy="2766153"/>
          </a:xfrm>
          <a:prstGeom prst="curvedConnector2">
            <a:avLst/>
          </a:prstGeom>
          <a:ln>
            <a:solidFill>
              <a:schemeClr val="bg1">
                <a:lumMod val="6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326649A-8411-D24F-9A6B-EC22C92CB45B}"/>
              </a:ext>
            </a:extLst>
          </p:cNvPr>
          <p:cNvSpPr/>
          <p:nvPr/>
        </p:nvSpPr>
        <p:spPr>
          <a:xfrm>
            <a:off x="2993777" y="5352958"/>
            <a:ext cx="1990599" cy="1802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56" name="Rectangle 55">
            <a:extLst>
              <a:ext uri="{FF2B5EF4-FFF2-40B4-BE49-F238E27FC236}">
                <a16:creationId xmlns:a16="http://schemas.microsoft.com/office/drawing/2014/main" id="{02B411D3-B823-9049-8D15-8F4ED050E93E}"/>
              </a:ext>
            </a:extLst>
          </p:cNvPr>
          <p:cNvSpPr/>
          <p:nvPr/>
        </p:nvSpPr>
        <p:spPr>
          <a:xfrm>
            <a:off x="7129017" y="6051968"/>
            <a:ext cx="1990599" cy="1802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59" name="Rectangle 58">
            <a:extLst>
              <a:ext uri="{FF2B5EF4-FFF2-40B4-BE49-F238E27FC236}">
                <a16:creationId xmlns:a16="http://schemas.microsoft.com/office/drawing/2014/main" id="{237784CF-4A2A-9E46-8F13-4BE85B9798FE}"/>
              </a:ext>
            </a:extLst>
          </p:cNvPr>
          <p:cNvSpPr/>
          <p:nvPr/>
        </p:nvSpPr>
        <p:spPr>
          <a:xfrm>
            <a:off x="9865571" y="5887839"/>
            <a:ext cx="1313245" cy="12966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60" name="Rectangle 59">
            <a:extLst>
              <a:ext uri="{FF2B5EF4-FFF2-40B4-BE49-F238E27FC236}">
                <a16:creationId xmlns:a16="http://schemas.microsoft.com/office/drawing/2014/main" id="{A935D50C-1814-DC40-ABAD-55BBE95C8B49}"/>
              </a:ext>
            </a:extLst>
          </p:cNvPr>
          <p:cNvSpPr/>
          <p:nvPr/>
        </p:nvSpPr>
        <p:spPr>
          <a:xfrm>
            <a:off x="6260019" y="5204112"/>
            <a:ext cx="1368946" cy="21142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DE"/>
          </a:p>
        </p:txBody>
      </p:sp>
      <p:sp>
        <p:nvSpPr>
          <p:cNvPr id="70" name="TextBox 69">
            <a:extLst>
              <a:ext uri="{FF2B5EF4-FFF2-40B4-BE49-F238E27FC236}">
                <a16:creationId xmlns:a16="http://schemas.microsoft.com/office/drawing/2014/main" id="{E269AC8B-0AFC-A248-9FA0-1BCDA4724EAE}"/>
              </a:ext>
            </a:extLst>
          </p:cNvPr>
          <p:cNvSpPr txBox="1"/>
          <p:nvPr/>
        </p:nvSpPr>
        <p:spPr>
          <a:xfrm>
            <a:off x="455927" y="2864933"/>
            <a:ext cx="922047" cy="307777"/>
          </a:xfrm>
          <a:prstGeom prst="rect">
            <a:avLst/>
          </a:prstGeom>
          <a:noFill/>
        </p:spPr>
        <p:txBody>
          <a:bodyPr wrap="none" rtlCol="0">
            <a:spAutoFit/>
          </a:bodyPr>
          <a:lstStyle/>
          <a:p>
            <a:pPr algn="ctr"/>
            <a:r>
              <a:rPr lang="en-DE" dirty="0"/>
              <a:t>User LJS</a:t>
            </a:r>
          </a:p>
        </p:txBody>
      </p:sp>
    </p:spTree>
    <p:extLst>
      <p:ext uri="{BB962C8B-B14F-4D97-AF65-F5344CB8AC3E}">
        <p14:creationId xmlns:p14="http://schemas.microsoft.com/office/powerpoint/2010/main" val="4142117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3137F-D603-BA4E-8F73-1FCB2ADB99C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62528" y="1130967"/>
            <a:ext cx="2929900" cy="5125453"/>
          </a:xfrm>
          <a:prstGeom prst="rect">
            <a:avLst/>
          </a:prstGeom>
        </p:spPr>
      </p:pic>
      <p:sp>
        <p:nvSpPr>
          <p:cNvPr id="3" name="Slide Number Placeholder 2">
            <a:extLst>
              <a:ext uri="{FF2B5EF4-FFF2-40B4-BE49-F238E27FC236}">
                <a16:creationId xmlns:a16="http://schemas.microsoft.com/office/drawing/2014/main" id="{B10BF99F-DCE5-494A-A6AD-DEF02C04E1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4" name="Title 3">
            <a:extLst>
              <a:ext uri="{FF2B5EF4-FFF2-40B4-BE49-F238E27FC236}">
                <a16:creationId xmlns:a16="http://schemas.microsoft.com/office/drawing/2014/main" id="{BB024167-F411-8840-BBF8-CE732DBBBA98}"/>
              </a:ext>
            </a:extLst>
          </p:cNvPr>
          <p:cNvSpPr>
            <a:spLocks noGrp="1"/>
          </p:cNvSpPr>
          <p:nvPr>
            <p:ph type="title"/>
          </p:nvPr>
        </p:nvSpPr>
        <p:spPr/>
        <p:txBody>
          <a:bodyPr>
            <a:normAutofit/>
          </a:bodyPr>
          <a:lstStyle/>
          <a:p>
            <a:r>
              <a:rPr lang="en-DE" dirty="0"/>
              <a:t>KMS Admin Portal – Review / Update Key Access</a:t>
            </a:r>
          </a:p>
        </p:txBody>
      </p:sp>
      <p:sp>
        <p:nvSpPr>
          <p:cNvPr id="8" name="Rectangle 7">
            <a:extLst>
              <a:ext uri="{FF2B5EF4-FFF2-40B4-BE49-F238E27FC236}">
                <a16:creationId xmlns:a16="http://schemas.microsoft.com/office/drawing/2014/main" id="{2BF85066-CF23-A54C-81D4-B7FED16DD928}"/>
              </a:ext>
            </a:extLst>
          </p:cNvPr>
          <p:cNvSpPr/>
          <p:nvPr/>
        </p:nvSpPr>
        <p:spPr>
          <a:xfrm>
            <a:off x="662528" y="1359568"/>
            <a:ext cx="1655566" cy="397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 name="Rounded Rectangular Callout 4">
            <a:extLst>
              <a:ext uri="{FF2B5EF4-FFF2-40B4-BE49-F238E27FC236}">
                <a16:creationId xmlns:a16="http://schemas.microsoft.com/office/drawing/2014/main" id="{3166AAB0-D5C4-C54D-AFDE-8B2EA780483B}"/>
              </a:ext>
            </a:extLst>
          </p:cNvPr>
          <p:cNvSpPr/>
          <p:nvPr/>
        </p:nvSpPr>
        <p:spPr>
          <a:xfrm>
            <a:off x="4247146" y="1215189"/>
            <a:ext cx="7531769" cy="409074"/>
          </a:xfrm>
          <a:prstGeom prst="wedgeRoundRectCallout">
            <a:avLst>
              <a:gd name="adj1" fmla="val -75449"/>
              <a:gd name="adj2" fmla="val 3308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DE" dirty="0"/>
              <a:t>The key identifier that you review or for which you are making access condition changes. </a:t>
            </a:r>
          </a:p>
        </p:txBody>
      </p:sp>
      <p:sp>
        <p:nvSpPr>
          <p:cNvPr id="9" name="Rectangle 8">
            <a:extLst>
              <a:ext uri="{FF2B5EF4-FFF2-40B4-BE49-F238E27FC236}">
                <a16:creationId xmlns:a16="http://schemas.microsoft.com/office/drawing/2014/main" id="{91A47D52-E6D7-4F40-8468-608B0E5A0E17}"/>
              </a:ext>
            </a:extLst>
          </p:cNvPr>
          <p:cNvSpPr/>
          <p:nvPr/>
        </p:nvSpPr>
        <p:spPr>
          <a:xfrm>
            <a:off x="670544" y="1752603"/>
            <a:ext cx="1655566" cy="2326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 name="Rounded Rectangular Callout 9">
            <a:extLst>
              <a:ext uri="{FF2B5EF4-FFF2-40B4-BE49-F238E27FC236}">
                <a16:creationId xmlns:a16="http://schemas.microsoft.com/office/drawing/2014/main" id="{E423342D-55D9-934D-B3EC-A06EA4D232EF}"/>
              </a:ext>
            </a:extLst>
          </p:cNvPr>
          <p:cNvSpPr/>
          <p:nvPr/>
        </p:nvSpPr>
        <p:spPr>
          <a:xfrm>
            <a:off x="4247146" y="1664370"/>
            <a:ext cx="7531769" cy="409074"/>
          </a:xfrm>
          <a:prstGeom prst="wedgeRoundRectCallout">
            <a:avLst>
              <a:gd name="adj1" fmla="val -75449"/>
              <a:gd name="adj2" fmla="val 3677"/>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DE" dirty="0"/>
              <a:t>An activated key can be fetched by applications to decrypt data under the conditions below.</a:t>
            </a:r>
          </a:p>
        </p:txBody>
      </p:sp>
      <p:sp>
        <p:nvSpPr>
          <p:cNvPr id="11" name="Rectangle 10">
            <a:extLst>
              <a:ext uri="{FF2B5EF4-FFF2-40B4-BE49-F238E27FC236}">
                <a16:creationId xmlns:a16="http://schemas.microsoft.com/office/drawing/2014/main" id="{D716C74D-64EC-CD4B-89B6-85859CB46EF1}"/>
              </a:ext>
            </a:extLst>
          </p:cNvPr>
          <p:cNvSpPr/>
          <p:nvPr/>
        </p:nvSpPr>
        <p:spPr>
          <a:xfrm>
            <a:off x="670544" y="2007775"/>
            <a:ext cx="1655566" cy="2326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 name="Rounded Rectangular Callout 11">
            <a:extLst>
              <a:ext uri="{FF2B5EF4-FFF2-40B4-BE49-F238E27FC236}">
                <a16:creationId xmlns:a16="http://schemas.microsoft.com/office/drawing/2014/main" id="{9966A4D4-704D-B749-8CB2-4821FBE8F357}"/>
              </a:ext>
            </a:extLst>
          </p:cNvPr>
          <p:cNvSpPr/>
          <p:nvPr/>
        </p:nvSpPr>
        <p:spPr>
          <a:xfrm>
            <a:off x="4247146" y="2113551"/>
            <a:ext cx="7531769" cy="409074"/>
          </a:xfrm>
          <a:prstGeom prst="wedgeRoundRectCallout">
            <a:avLst>
              <a:gd name="adj1" fmla="val -75449"/>
              <a:gd name="adj2" fmla="val -4338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DE" dirty="0"/>
              <a:t>This is the PIN that you selected when creating / uploading the key.</a:t>
            </a:r>
          </a:p>
        </p:txBody>
      </p:sp>
      <p:sp>
        <p:nvSpPr>
          <p:cNvPr id="13" name="Rectangle 12">
            <a:extLst>
              <a:ext uri="{FF2B5EF4-FFF2-40B4-BE49-F238E27FC236}">
                <a16:creationId xmlns:a16="http://schemas.microsoft.com/office/drawing/2014/main" id="{44AAED7C-291F-0047-9E5A-0ED726D7FD71}"/>
              </a:ext>
            </a:extLst>
          </p:cNvPr>
          <p:cNvSpPr/>
          <p:nvPr/>
        </p:nvSpPr>
        <p:spPr>
          <a:xfrm>
            <a:off x="670544" y="2317841"/>
            <a:ext cx="1655566" cy="5148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ounded Rectangular Callout 13">
            <a:extLst>
              <a:ext uri="{FF2B5EF4-FFF2-40B4-BE49-F238E27FC236}">
                <a16:creationId xmlns:a16="http://schemas.microsoft.com/office/drawing/2014/main" id="{21015B1D-AC99-C241-86D9-B17FC7D93376}"/>
              </a:ext>
            </a:extLst>
          </p:cNvPr>
          <p:cNvSpPr/>
          <p:nvPr/>
        </p:nvSpPr>
        <p:spPr>
          <a:xfrm>
            <a:off x="4247146" y="2558934"/>
            <a:ext cx="7531769" cy="409074"/>
          </a:xfrm>
          <a:prstGeom prst="wedgeRoundRectCallout">
            <a:avLst>
              <a:gd name="adj1" fmla="val -75449"/>
              <a:gd name="adj2" fmla="val -4338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DE" dirty="0">
                <a:solidFill>
                  <a:schemeClr val="tx1"/>
                </a:solidFill>
              </a:rPr>
              <a:t>Condition 1a) </a:t>
            </a:r>
            <a:r>
              <a:rPr lang="en-DE" dirty="0"/>
              <a:t>This is the list of user email addresses that are able to fetch the key</a:t>
            </a:r>
          </a:p>
        </p:txBody>
      </p:sp>
      <p:sp>
        <p:nvSpPr>
          <p:cNvPr id="15" name="Rectangle 14">
            <a:extLst>
              <a:ext uri="{FF2B5EF4-FFF2-40B4-BE49-F238E27FC236}">
                <a16:creationId xmlns:a16="http://schemas.microsoft.com/office/drawing/2014/main" id="{BB1BDD29-64E1-084D-A16F-31D30383B73B}"/>
              </a:ext>
            </a:extLst>
          </p:cNvPr>
          <p:cNvSpPr/>
          <p:nvPr/>
        </p:nvSpPr>
        <p:spPr>
          <a:xfrm>
            <a:off x="678560" y="2816867"/>
            <a:ext cx="1655566" cy="32589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6" name="Rounded Rectangular Callout 15">
            <a:extLst>
              <a:ext uri="{FF2B5EF4-FFF2-40B4-BE49-F238E27FC236}">
                <a16:creationId xmlns:a16="http://schemas.microsoft.com/office/drawing/2014/main" id="{18E32350-19B0-1647-B955-6D63E2590B47}"/>
              </a:ext>
            </a:extLst>
          </p:cNvPr>
          <p:cNvSpPr/>
          <p:nvPr/>
        </p:nvSpPr>
        <p:spPr>
          <a:xfrm>
            <a:off x="4247146" y="3007894"/>
            <a:ext cx="7531769" cy="409074"/>
          </a:xfrm>
          <a:prstGeom prst="wedgeRoundRectCallout">
            <a:avLst>
              <a:gd name="adj1" fmla="val -75449"/>
              <a:gd name="adj2" fmla="val -4338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DE" dirty="0">
                <a:solidFill>
                  <a:schemeClr val="tx1"/>
                </a:solidFill>
              </a:rPr>
              <a:t>Condition 1b) </a:t>
            </a:r>
            <a:r>
              <a:rPr lang="en-DE" dirty="0"/>
              <a:t>This is the list of user identifiers (UUID) that are able to fetch the key</a:t>
            </a:r>
          </a:p>
        </p:txBody>
      </p:sp>
      <p:sp>
        <p:nvSpPr>
          <p:cNvPr id="17" name="Rectangle 16">
            <a:extLst>
              <a:ext uri="{FF2B5EF4-FFF2-40B4-BE49-F238E27FC236}">
                <a16:creationId xmlns:a16="http://schemas.microsoft.com/office/drawing/2014/main" id="{E6C77591-690D-4344-9496-0AB17D61D221}"/>
              </a:ext>
            </a:extLst>
          </p:cNvPr>
          <p:cNvSpPr/>
          <p:nvPr/>
        </p:nvSpPr>
        <p:spPr>
          <a:xfrm>
            <a:off x="678560" y="3159367"/>
            <a:ext cx="1655566" cy="60010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ounded Rectangular Callout 17">
            <a:extLst>
              <a:ext uri="{FF2B5EF4-FFF2-40B4-BE49-F238E27FC236}">
                <a16:creationId xmlns:a16="http://schemas.microsoft.com/office/drawing/2014/main" id="{E5A97446-378C-6E4D-B58F-7FB463DBFCB8}"/>
              </a:ext>
            </a:extLst>
          </p:cNvPr>
          <p:cNvSpPr/>
          <p:nvPr/>
        </p:nvSpPr>
        <p:spPr>
          <a:xfrm>
            <a:off x="4247146" y="3471382"/>
            <a:ext cx="7531769" cy="409074"/>
          </a:xfrm>
          <a:prstGeom prst="wedgeRoundRectCallout">
            <a:avLst>
              <a:gd name="adj1" fmla="val -75449"/>
              <a:gd name="adj2" fmla="val -4338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DE" dirty="0">
                <a:solidFill>
                  <a:schemeClr val="tx1"/>
                </a:solidFill>
              </a:rPr>
              <a:t>Condition 2) </a:t>
            </a:r>
            <a:r>
              <a:rPr lang="en-DE" dirty="0"/>
              <a:t>This is the list of application identifiers (UUID) that are able to download the key</a:t>
            </a:r>
          </a:p>
        </p:txBody>
      </p:sp>
      <p:sp>
        <p:nvSpPr>
          <p:cNvPr id="19" name="Rectangle 18">
            <a:extLst>
              <a:ext uri="{FF2B5EF4-FFF2-40B4-BE49-F238E27FC236}">
                <a16:creationId xmlns:a16="http://schemas.microsoft.com/office/drawing/2014/main" id="{B56439D2-E92C-2D4B-9B13-E54D49C738EE}"/>
              </a:ext>
            </a:extLst>
          </p:cNvPr>
          <p:cNvSpPr/>
          <p:nvPr/>
        </p:nvSpPr>
        <p:spPr>
          <a:xfrm>
            <a:off x="678560" y="3776077"/>
            <a:ext cx="1655566" cy="38684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ounded Rectangular Callout 19">
            <a:extLst>
              <a:ext uri="{FF2B5EF4-FFF2-40B4-BE49-F238E27FC236}">
                <a16:creationId xmlns:a16="http://schemas.microsoft.com/office/drawing/2014/main" id="{1004C6C8-2A55-064A-A7F6-2A2AD9FC7552}"/>
              </a:ext>
            </a:extLst>
          </p:cNvPr>
          <p:cNvSpPr/>
          <p:nvPr/>
        </p:nvSpPr>
        <p:spPr>
          <a:xfrm>
            <a:off x="4247146" y="3926283"/>
            <a:ext cx="7531769" cy="506684"/>
          </a:xfrm>
          <a:prstGeom prst="wedgeRoundRectCallout">
            <a:avLst>
              <a:gd name="adj1" fmla="val -75449"/>
              <a:gd name="adj2" fmla="val -43382"/>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DE" dirty="0">
                <a:solidFill>
                  <a:schemeClr val="tx1"/>
                </a:solidFill>
              </a:rPr>
              <a:t>Condition 3) </a:t>
            </a:r>
            <a:r>
              <a:rPr lang="en-DE" dirty="0"/>
              <a:t>The date-time </a:t>
            </a:r>
            <a:r>
              <a:rPr lang="en-DE" b="1" u="sng" dirty="0"/>
              <a:t>after</a:t>
            </a:r>
            <a:r>
              <a:rPr lang="en-DE" dirty="0"/>
              <a:t> whic</a:t>
            </a:r>
            <a:r>
              <a:rPr lang="en-GB" dirty="0"/>
              <a:t>h</a:t>
            </a:r>
            <a:r>
              <a:rPr lang="en-DE" dirty="0"/>
              <a:t> fetching of the key is possible</a:t>
            </a:r>
          </a:p>
          <a:p>
            <a:r>
              <a:rPr lang="en-DE" dirty="0">
                <a:solidFill>
                  <a:schemeClr val="tx1"/>
                </a:solidFill>
              </a:rPr>
              <a:t>Condition 4) </a:t>
            </a:r>
            <a:r>
              <a:rPr lang="en-DE" dirty="0"/>
              <a:t>The date-time </a:t>
            </a:r>
            <a:r>
              <a:rPr lang="en-DE" b="1" u="sng" dirty="0"/>
              <a:t>before</a:t>
            </a:r>
            <a:r>
              <a:rPr lang="en-DE" dirty="0"/>
              <a:t> whic</a:t>
            </a:r>
            <a:r>
              <a:rPr lang="en-GB" dirty="0"/>
              <a:t>h</a:t>
            </a:r>
            <a:r>
              <a:rPr lang="en-DE" dirty="0"/>
              <a:t> fetching of the key is possible</a:t>
            </a:r>
          </a:p>
        </p:txBody>
      </p:sp>
      <p:sp>
        <p:nvSpPr>
          <p:cNvPr id="21" name="Rectangle 20">
            <a:extLst>
              <a:ext uri="{FF2B5EF4-FFF2-40B4-BE49-F238E27FC236}">
                <a16:creationId xmlns:a16="http://schemas.microsoft.com/office/drawing/2014/main" id="{C84C69F8-272B-E046-BAEB-FC8D07772A69}"/>
              </a:ext>
            </a:extLst>
          </p:cNvPr>
          <p:cNvSpPr/>
          <p:nvPr/>
        </p:nvSpPr>
        <p:spPr>
          <a:xfrm>
            <a:off x="678560" y="4155806"/>
            <a:ext cx="2913868" cy="188404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ounded Rectangular Callout 21">
            <a:extLst>
              <a:ext uri="{FF2B5EF4-FFF2-40B4-BE49-F238E27FC236}">
                <a16:creationId xmlns:a16="http://schemas.microsoft.com/office/drawing/2014/main" id="{D0D382FD-B533-3743-BD55-7544C12B2FAA}"/>
              </a:ext>
            </a:extLst>
          </p:cNvPr>
          <p:cNvSpPr/>
          <p:nvPr/>
        </p:nvSpPr>
        <p:spPr>
          <a:xfrm>
            <a:off x="4247146" y="4496446"/>
            <a:ext cx="7531769" cy="796733"/>
          </a:xfrm>
          <a:prstGeom prst="wedgeRoundRectCallout">
            <a:avLst>
              <a:gd name="adj1" fmla="val -58037"/>
              <a:gd name="adj2" fmla="val 18383"/>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DE" dirty="0">
                <a:solidFill>
                  <a:schemeClr val="tx1"/>
                </a:solidFill>
              </a:rPr>
              <a:t>Condition 5)</a:t>
            </a:r>
            <a:r>
              <a:rPr lang="en-DE" dirty="0"/>
              <a:t>This is(are) the geographic area(s) that the user (the user’s mobile device) must be located to fetch the key. For the geographic condition, the GPS location sent by the trusted application must be within the specified polygon(s).</a:t>
            </a:r>
          </a:p>
        </p:txBody>
      </p:sp>
      <p:sp>
        <p:nvSpPr>
          <p:cNvPr id="23" name="TextBox 22">
            <a:extLst>
              <a:ext uri="{FF2B5EF4-FFF2-40B4-BE49-F238E27FC236}">
                <a16:creationId xmlns:a16="http://schemas.microsoft.com/office/drawing/2014/main" id="{30DB27A0-506A-8D48-84FE-C4E4537CA2FC}"/>
              </a:ext>
            </a:extLst>
          </p:cNvPr>
          <p:cNvSpPr txBox="1"/>
          <p:nvPr/>
        </p:nvSpPr>
        <p:spPr>
          <a:xfrm>
            <a:off x="4884821" y="5546558"/>
            <a:ext cx="6894094" cy="523220"/>
          </a:xfrm>
          <a:prstGeom prst="rect">
            <a:avLst/>
          </a:prstGeom>
          <a:noFill/>
        </p:spPr>
        <p:txBody>
          <a:bodyPr wrap="square" rtlCol="0">
            <a:spAutoFit/>
          </a:bodyPr>
          <a:lstStyle/>
          <a:p>
            <a:r>
              <a:rPr lang="en-DE" dirty="0"/>
              <a:t>When an application requests to download a key, all conditions must be met.</a:t>
            </a:r>
          </a:p>
          <a:p>
            <a:r>
              <a:rPr lang="en-DE" dirty="0"/>
              <a:t>Clearing the geographic area disables Condition 5).</a:t>
            </a:r>
          </a:p>
        </p:txBody>
      </p:sp>
    </p:spTree>
    <p:extLst>
      <p:ext uri="{BB962C8B-B14F-4D97-AF65-F5344CB8AC3E}">
        <p14:creationId xmlns:p14="http://schemas.microsoft.com/office/powerpoint/2010/main" val="317750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3" grpId="0" animBg="1"/>
      <p:bldP spid="15" grpId="0" animBg="1"/>
      <p:bldP spid="17" grpId="0" animBg="1"/>
      <p:bldP spid="19"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E0B585C-E677-0645-9249-B71BA70EED0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2472" y="2502568"/>
            <a:ext cx="5433873" cy="3847432"/>
          </a:xfrm>
          <a:prstGeom prst="rect">
            <a:avLst/>
          </a:prstGeom>
        </p:spPr>
      </p:pic>
      <p:sp>
        <p:nvSpPr>
          <p:cNvPr id="3" name="Slide Number Placeholder 2">
            <a:extLst>
              <a:ext uri="{FF2B5EF4-FFF2-40B4-BE49-F238E27FC236}">
                <a16:creationId xmlns:a16="http://schemas.microsoft.com/office/drawing/2014/main" id="{A8452FAE-3E72-274D-B2B6-1046122E08D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4" name="Title 3">
            <a:extLst>
              <a:ext uri="{FF2B5EF4-FFF2-40B4-BE49-F238E27FC236}">
                <a16:creationId xmlns:a16="http://schemas.microsoft.com/office/drawing/2014/main" id="{2AFB00C0-BA17-AC46-B395-21CF1A1EB804}"/>
              </a:ext>
            </a:extLst>
          </p:cNvPr>
          <p:cNvSpPr>
            <a:spLocks noGrp="1"/>
          </p:cNvSpPr>
          <p:nvPr>
            <p:ph type="title"/>
          </p:nvPr>
        </p:nvSpPr>
        <p:spPr/>
        <p:txBody>
          <a:bodyPr/>
          <a:lstStyle/>
          <a:p>
            <a:r>
              <a:rPr lang="en-DE" dirty="0"/>
              <a:t>KMS Overview</a:t>
            </a:r>
          </a:p>
        </p:txBody>
      </p:sp>
      <p:sp>
        <p:nvSpPr>
          <p:cNvPr id="7" name="Rounded Rectangle 6">
            <a:extLst>
              <a:ext uri="{FF2B5EF4-FFF2-40B4-BE49-F238E27FC236}">
                <a16:creationId xmlns:a16="http://schemas.microsoft.com/office/drawing/2014/main" id="{111CD0D7-CBDB-2A42-9ED5-30BFAD8FB33E}"/>
              </a:ext>
            </a:extLst>
          </p:cNvPr>
          <p:cNvSpPr/>
          <p:nvPr/>
        </p:nvSpPr>
        <p:spPr>
          <a:xfrm>
            <a:off x="692472" y="1094874"/>
            <a:ext cx="11083603" cy="73392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DE" sz="2000" dirty="0"/>
              <a:t>Key Management System</a:t>
            </a:r>
          </a:p>
        </p:txBody>
      </p:sp>
      <p:sp>
        <p:nvSpPr>
          <p:cNvPr id="9" name="Rounded Rectangle 8">
            <a:extLst>
              <a:ext uri="{FF2B5EF4-FFF2-40B4-BE49-F238E27FC236}">
                <a16:creationId xmlns:a16="http://schemas.microsoft.com/office/drawing/2014/main" id="{761E44FA-F98E-F046-A027-5DBC3CC97113}"/>
              </a:ext>
            </a:extLst>
          </p:cNvPr>
          <p:cNvSpPr/>
          <p:nvPr/>
        </p:nvSpPr>
        <p:spPr>
          <a:xfrm>
            <a:off x="6344655" y="1828800"/>
            <a:ext cx="5154873" cy="437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DE" sz="2000" dirty="0"/>
              <a:t>Portal</a:t>
            </a:r>
          </a:p>
        </p:txBody>
      </p:sp>
      <p:sp>
        <p:nvSpPr>
          <p:cNvPr id="11" name="Rounded Rectangle 10">
            <a:extLst>
              <a:ext uri="{FF2B5EF4-FFF2-40B4-BE49-F238E27FC236}">
                <a16:creationId xmlns:a16="http://schemas.microsoft.com/office/drawing/2014/main" id="{54A7E516-08D9-BB4B-9FBB-8BAA0CB74490}"/>
              </a:ext>
            </a:extLst>
          </p:cNvPr>
          <p:cNvSpPr/>
          <p:nvPr/>
        </p:nvSpPr>
        <p:spPr>
          <a:xfrm>
            <a:off x="950495" y="1828800"/>
            <a:ext cx="4896852" cy="4374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DE" sz="2000" dirty="0"/>
              <a:t>API</a:t>
            </a:r>
          </a:p>
        </p:txBody>
      </p:sp>
      <p:pic>
        <p:nvPicPr>
          <p:cNvPr id="13" name="Picture Placeholder 12">
            <a:extLst>
              <a:ext uri="{FF2B5EF4-FFF2-40B4-BE49-F238E27FC236}">
                <a16:creationId xmlns:a16="http://schemas.microsoft.com/office/drawing/2014/main" id="{15A066CF-8123-F244-877E-FF5A13AD9C83}"/>
              </a:ext>
            </a:extLst>
          </p:cNvPr>
          <p:cNvPicPr>
            <a:picLocks noGrp="1" noChangeAspect="1"/>
          </p:cNvPicPr>
          <p:nvPr>
            <p:ph type="pic" idx="2"/>
          </p:nvPr>
        </p:nvPicPr>
        <p:blipFill>
          <a:blip r:embed="rId3" cstate="email">
            <a:extLst>
              <a:ext uri="{28A0092B-C50C-407E-A947-70E740481C1C}">
                <a14:useLocalDpi xmlns:a14="http://schemas.microsoft.com/office/drawing/2010/main"/>
              </a:ext>
            </a:extLst>
          </a:blip>
          <a:srcRect/>
          <a:stretch>
            <a:fillRect/>
          </a:stretch>
        </p:blipFill>
        <p:spPr>
          <a:xfrm>
            <a:off x="6265863" y="2501900"/>
            <a:ext cx="5510212" cy="3848100"/>
          </a:xfrm>
          <a:prstGeom prst="rect">
            <a:avLst/>
          </a:prstGeom>
        </p:spPr>
      </p:pic>
    </p:spTree>
    <p:extLst>
      <p:ext uri="{BB962C8B-B14F-4D97-AF65-F5344CB8AC3E}">
        <p14:creationId xmlns:p14="http://schemas.microsoft.com/office/powerpoint/2010/main" val="2569967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ddd4819c8a_0_0"/>
          <p:cNvSpPr txBox="1"/>
          <p:nvPr/>
        </p:nvSpPr>
        <p:spPr>
          <a:xfrm>
            <a:off x="45718" y="6218860"/>
            <a:ext cx="12100500" cy="261600"/>
          </a:xfrm>
          <a:prstGeom prst="rect">
            <a:avLst/>
          </a:prstGeom>
          <a:noFill/>
          <a:ln>
            <a:noFill/>
          </a:ln>
        </p:spPr>
        <p:txBody>
          <a:bodyPr spcFirstLastPara="1" wrap="square" lIns="45700" tIns="45700" rIns="45700" bIns="45700" anchor="t" anchorCtr="0">
            <a:spAutoFit/>
          </a:bodyPr>
          <a:lstStyle/>
          <a:p>
            <a:pPr marL="0" marR="0" lvl="0" indent="0" algn="ctr" rtl="0">
              <a:lnSpc>
                <a:spcPct val="100000"/>
              </a:lnSpc>
              <a:spcBef>
                <a:spcPts val="0"/>
              </a:spcBef>
              <a:spcAft>
                <a:spcPts val="0"/>
              </a:spcAft>
              <a:buClr>
                <a:srgbClr val="002060"/>
              </a:buClr>
              <a:buSzPts val="1100"/>
              <a:buFont typeface="Lato"/>
              <a:buNone/>
            </a:pPr>
            <a:r>
              <a:rPr lang="en-US" sz="1100" b="0" i="0" u="none" strike="noStrike" cap="none">
                <a:solidFill>
                  <a:srgbClr val="002060"/>
                </a:solidFill>
                <a:latin typeface="Lato"/>
                <a:ea typeface="Lato"/>
                <a:cs typeface="Lato"/>
                <a:sym typeface="Lato"/>
              </a:rPr>
              <a:t>Contact </a:t>
            </a:r>
            <a:r>
              <a:rPr lang="en-US" sz="1100" b="0" i="0" u="sng" strike="noStrike" cap="none">
                <a:solidFill>
                  <a:srgbClr val="0000FF"/>
                </a:solidFill>
                <a:latin typeface="Lato"/>
                <a:ea typeface="Lato"/>
                <a:cs typeface="Lato"/>
                <a:sym typeface="Lato"/>
                <a:hlinkClick r:id="rId3">
                  <a:extLst>
                    <a:ext uri="{A12FA001-AC4F-418D-AE19-62706E023703}">
                      <ahyp:hlinkClr xmlns:ahyp="http://schemas.microsoft.com/office/drawing/2018/hyperlinkcolor" val="tx"/>
                    </a:ext>
                  </a:extLst>
                </a:hlinkClick>
              </a:rPr>
              <a:t>info@ogc.org</a:t>
            </a:r>
            <a:r>
              <a:rPr lang="en-US" sz="1100" b="0" i="0" u="none" strike="noStrike" cap="none">
                <a:solidFill>
                  <a:srgbClr val="002060"/>
                </a:solidFill>
                <a:latin typeface="Lato"/>
                <a:ea typeface="Lato"/>
                <a:cs typeface="Lato"/>
                <a:sym typeface="Lato"/>
              </a:rPr>
              <a:t> to schedule a meeting for an in-depth discussion with OGC staff and join our community today!</a:t>
            </a:r>
            <a:endParaRPr sz="1400" b="0" i="0" u="none" strike="noStrike" cap="none">
              <a:solidFill>
                <a:srgbClr val="000000"/>
              </a:solidFill>
              <a:latin typeface="Arial"/>
              <a:ea typeface="Arial"/>
              <a:cs typeface="Arial"/>
              <a:sym typeface="Arial"/>
            </a:endParaRPr>
          </a:p>
        </p:txBody>
      </p:sp>
      <p:sp>
        <p:nvSpPr>
          <p:cNvPr id="218" name="Google Shape;218;gddd4819c8a_0_0"/>
          <p:cNvSpPr txBox="1"/>
          <p:nvPr/>
        </p:nvSpPr>
        <p:spPr>
          <a:xfrm>
            <a:off x="6441876" y="3068902"/>
            <a:ext cx="2277600" cy="3693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Innovation</a:t>
            </a:r>
            <a:endParaRPr sz="1400" b="0" i="0" u="none" strike="noStrike" cap="none">
              <a:solidFill>
                <a:srgbClr val="000000"/>
              </a:solidFill>
              <a:latin typeface="Arial"/>
              <a:ea typeface="Arial"/>
              <a:cs typeface="Arial"/>
              <a:sym typeface="Arial"/>
            </a:endParaRPr>
          </a:p>
        </p:txBody>
      </p:sp>
      <p:sp>
        <p:nvSpPr>
          <p:cNvPr id="219" name="Google Shape;219;gddd4819c8a_0_0"/>
          <p:cNvSpPr txBox="1"/>
          <p:nvPr/>
        </p:nvSpPr>
        <p:spPr>
          <a:xfrm>
            <a:off x="6438865" y="4141852"/>
            <a:ext cx="2804400" cy="3693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Standards</a:t>
            </a:r>
            <a:endParaRPr sz="1400" b="0" i="0" u="none" strike="noStrike" cap="none">
              <a:solidFill>
                <a:srgbClr val="000000"/>
              </a:solidFill>
              <a:latin typeface="Arial"/>
              <a:ea typeface="Arial"/>
              <a:cs typeface="Arial"/>
              <a:sym typeface="Arial"/>
            </a:endParaRPr>
          </a:p>
        </p:txBody>
      </p:sp>
      <p:sp>
        <p:nvSpPr>
          <p:cNvPr id="220" name="Google Shape;220;gddd4819c8a_0_0"/>
          <p:cNvSpPr txBox="1"/>
          <p:nvPr/>
        </p:nvSpPr>
        <p:spPr>
          <a:xfrm>
            <a:off x="6456386" y="4446652"/>
            <a:ext cx="3238500" cy="10929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65+ Adopted Standards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300+ products with 1000+ certified implementations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1,700,000+ Operational Data Sets </a:t>
            </a:r>
            <a:br>
              <a:rPr lang="en-US" sz="1300" b="0" i="0" u="none" strike="noStrike" cap="none">
                <a:solidFill>
                  <a:srgbClr val="002060"/>
                </a:solidFill>
                <a:latin typeface="Arial"/>
                <a:ea typeface="Arial"/>
                <a:cs typeface="Arial"/>
                <a:sym typeface="Arial"/>
              </a:rPr>
            </a:br>
            <a:r>
              <a:rPr lang="en-US" sz="1300" b="0" i="0" u="none" strike="noStrike" cap="none">
                <a:solidFill>
                  <a:srgbClr val="002060"/>
                </a:solidFill>
                <a:latin typeface="Arial"/>
                <a:ea typeface="Arial"/>
                <a:cs typeface="Arial"/>
                <a:sym typeface="Arial"/>
              </a:rPr>
              <a:t>Using OGC Standards</a:t>
            </a:r>
            <a:endParaRPr sz="1400" b="0" i="0" u="none" strike="noStrike" cap="none">
              <a:solidFill>
                <a:srgbClr val="000000"/>
              </a:solidFill>
              <a:latin typeface="Arial"/>
              <a:ea typeface="Arial"/>
              <a:cs typeface="Arial"/>
              <a:sym typeface="Arial"/>
            </a:endParaRPr>
          </a:p>
        </p:txBody>
      </p:sp>
      <p:sp>
        <p:nvSpPr>
          <p:cNvPr id="221" name="Google Shape;221;gddd4819c8a_0_0"/>
          <p:cNvSpPr txBox="1"/>
          <p:nvPr/>
        </p:nvSpPr>
        <p:spPr>
          <a:xfrm>
            <a:off x="6418038" y="3395170"/>
            <a:ext cx="3177900" cy="6927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120+ Innovation Initiatives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380+ Technical reports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Quarterly Tech Trends monitoring</a:t>
            </a:r>
            <a:endParaRPr sz="1400" b="0" i="0" u="none" strike="noStrike" cap="none">
              <a:solidFill>
                <a:srgbClr val="000000"/>
              </a:solidFill>
              <a:latin typeface="Arial"/>
              <a:ea typeface="Arial"/>
              <a:cs typeface="Arial"/>
              <a:sym typeface="Arial"/>
            </a:endParaRPr>
          </a:p>
        </p:txBody>
      </p:sp>
      <p:sp>
        <p:nvSpPr>
          <p:cNvPr id="222" name="Google Shape;222;gddd4819c8a_0_0"/>
          <p:cNvSpPr txBox="1"/>
          <p:nvPr/>
        </p:nvSpPr>
        <p:spPr>
          <a:xfrm>
            <a:off x="6418038" y="1183180"/>
            <a:ext cx="2574300" cy="3693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1800"/>
              <a:buFont typeface="Arial"/>
              <a:buNone/>
            </a:pPr>
            <a:r>
              <a:rPr lang="en-US" sz="1800" b="1" i="0" u="none" strike="noStrike" cap="none">
                <a:solidFill>
                  <a:srgbClr val="002060"/>
                </a:solidFill>
                <a:latin typeface="Arial"/>
                <a:ea typeface="Arial"/>
                <a:cs typeface="Arial"/>
                <a:sym typeface="Arial"/>
              </a:rPr>
              <a:t>Community</a:t>
            </a:r>
            <a:endParaRPr sz="1400" b="0" i="0" u="none" strike="noStrike" cap="none">
              <a:solidFill>
                <a:srgbClr val="000000"/>
              </a:solidFill>
              <a:latin typeface="Arial"/>
              <a:ea typeface="Arial"/>
              <a:cs typeface="Arial"/>
              <a:sym typeface="Arial"/>
            </a:endParaRPr>
          </a:p>
        </p:txBody>
      </p:sp>
      <p:sp>
        <p:nvSpPr>
          <p:cNvPr id="223" name="Google Shape;223;gddd4819c8a_0_0"/>
          <p:cNvSpPr txBox="1"/>
          <p:nvPr/>
        </p:nvSpPr>
        <p:spPr>
          <a:xfrm>
            <a:off x="6438865" y="1522000"/>
            <a:ext cx="3133200" cy="1493100"/>
          </a:xfrm>
          <a:prstGeom prst="rect">
            <a:avLst/>
          </a:prstGeom>
          <a:noFill/>
          <a:ln>
            <a:noFill/>
          </a:ln>
        </p:spPr>
        <p:txBody>
          <a:bodyPr spcFirstLastPara="1" wrap="square" lIns="45700" tIns="45700" rIns="45700" bIns="45700" anchor="t" anchorCtr="0">
            <a:spAutoFit/>
          </a:bodyPr>
          <a:lstStyle/>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500+ International Members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110+ Member Meetings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60+ Alliance and Liaison partners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50+ Standards Working Groups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45+ Domain Working Groups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2060"/>
              </a:buClr>
              <a:buSzPts val="1300"/>
              <a:buFont typeface="Arial"/>
              <a:buNone/>
            </a:pPr>
            <a:r>
              <a:rPr lang="en-US" sz="1300" b="0" i="0" u="none" strike="noStrike" cap="none">
                <a:solidFill>
                  <a:srgbClr val="002060"/>
                </a:solidFill>
                <a:latin typeface="Arial"/>
                <a:ea typeface="Arial"/>
                <a:cs typeface="Arial"/>
                <a:sym typeface="Arial"/>
              </a:rPr>
              <a:t>25+ Years of Not for Profit Work</a:t>
            </a:r>
            <a:br>
              <a:rPr lang="en-US" sz="1300" b="0" i="0" u="none" strike="noStrike" cap="none">
                <a:solidFill>
                  <a:srgbClr val="002060"/>
                </a:solidFill>
                <a:latin typeface="Arial"/>
                <a:ea typeface="Arial"/>
                <a:cs typeface="Arial"/>
                <a:sym typeface="Arial"/>
              </a:rPr>
            </a:br>
            <a:r>
              <a:rPr lang="en-US" sz="1300" b="0" i="0" u="none" strike="noStrike" cap="none">
                <a:solidFill>
                  <a:srgbClr val="002060"/>
                </a:solidFill>
                <a:latin typeface="Arial"/>
                <a:ea typeface="Arial"/>
                <a:cs typeface="Arial"/>
                <a:sym typeface="Arial"/>
              </a:rPr>
              <a:t>10+ Regional and Country Forums</a:t>
            </a:r>
            <a:endParaRPr sz="1400" b="0" i="0" u="none" strike="noStrike" cap="none">
              <a:solidFill>
                <a:srgbClr val="000000"/>
              </a:solidFill>
              <a:latin typeface="Arial"/>
              <a:ea typeface="Arial"/>
              <a:cs typeface="Arial"/>
              <a:sym typeface="Arial"/>
            </a:endParaRPr>
          </a:p>
        </p:txBody>
      </p:sp>
      <p:sp>
        <p:nvSpPr>
          <p:cNvPr id="224" name="Google Shape;224;gddd4819c8a_0_0"/>
          <p:cNvSpPr txBox="1">
            <a:spLocks noGrp="1"/>
          </p:cNvSpPr>
          <p:nvPr>
            <p:ph type="sldNum" idx="4294967295"/>
          </p:nvPr>
        </p:nvSpPr>
        <p:spPr>
          <a:xfrm>
            <a:off x="11757882" y="6551552"/>
            <a:ext cx="189000" cy="276900"/>
          </a:xfrm>
          <a:prstGeom prst="rect">
            <a:avLst/>
          </a:prstGeom>
          <a:noFill/>
          <a:ln>
            <a:noFill/>
          </a:ln>
        </p:spPr>
        <p:txBody>
          <a:bodyPr spcFirstLastPara="1" wrap="square" lIns="45700" tIns="45700" rIns="45700" bIns="45700" anchor="ctr" anchorCtr="0">
            <a:spAutoFit/>
          </a:bodyPr>
          <a:lstStyle/>
          <a:p>
            <a:pPr marL="0" lvl="0" indent="0" algn="r" rtl="0">
              <a:lnSpc>
                <a:spcPct val="100000"/>
              </a:lnSpc>
              <a:spcBef>
                <a:spcPts val="0"/>
              </a:spcBef>
              <a:spcAft>
                <a:spcPts val="0"/>
              </a:spcAft>
              <a:buClr>
                <a:srgbClr val="F2F2F2"/>
              </a:buClr>
              <a:buSzPts val="1200"/>
              <a:buFont typeface="Lato"/>
              <a:buNone/>
            </a:pPr>
            <a:fld id="{00000000-1234-1234-1234-123412341234}" type="slidenum">
              <a:rPr lang="en-US" sz="1200">
                <a:solidFill>
                  <a:srgbClr val="F2F2F2"/>
                </a:solidFill>
                <a:latin typeface="Lato"/>
                <a:ea typeface="Lato"/>
                <a:cs typeface="Lato"/>
                <a:sym typeface="Lato"/>
              </a:rPr>
              <a:t>37</a:t>
            </a:fld>
            <a:endParaRPr/>
          </a:p>
        </p:txBody>
      </p:sp>
      <p:sp>
        <p:nvSpPr>
          <p:cNvPr id="2" name="TextBox 1">
            <a:extLst>
              <a:ext uri="{FF2B5EF4-FFF2-40B4-BE49-F238E27FC236}">
                <a16:creationId xmlns:a16="http://schemas.microsoft.com/office/drawing/2014/main" id="{C974C7DF-B0BC-6D41-9C8B-78FCF06FDA25}"/>
              </a:ext>
            </a:extLst>
          </p:cNvPr>
          <p:cNvSpPr txBox="1"/>
          <p:nvPr/>
        </p:nvSpPr>
        <p:spPr>
          <a:xfrm>
            <a:off x="1463568" y="2870007"/>
            <a:ext cx="3308919" cy="1015663"/>
          </a:xfrm>
          <a:prstGeom prst="rect">
            <a:avLst/>
          </a:prstGeom>
          <a:noFill/>
        </p:spPr>
        <p:txBody>
          <a:bodyPr wrap="none" rtlCol="0">
            <a:spAutoFit/>
          </a:bodyPr>
          <a:lstStyle/>
          <a:p>
            <a:r>
              <a:rPr lang="en-DE" sz="2000" dirty="0">
                <a:solidFill>
                  <a:schemeClr val="bg1"/>
                </a:solidFill>
              </a:rPr>
              <a:t>Dr. Andreas Matheus</a:t>
            </a:r>
          </a:p>
          <a:p>
            <a:r>
              <a:rPr lang="en-DE" sz="2000" dirty="0">
                <a:solidFill>
                  <a:schemeClr val="bg1"/>
                </a:solidFill>
              </a:rPr>
              <a:t>Secure Dimensions</a:t>
            </a:r>
          </a:p>
          <a:p>
            <a:r>
              <a:rPr lang="en-DE" sz="2000" dirty="0">
                <a:solidFill>
                  <a:schemeClr val="bg1"/>
                </a:solidFill>
                <a:hlinkClick r:id="rId4">
                  <a:extLst>
                    <a:ext uri="{A12FA001-AC4F-418D-AE19-62706E023703}">
                      <ahyp:hlinkClr xmlns:ahyp="http://schemas.microsoft.com/office/drawing/2018/hyperlinkcolor" val="tx"/>
                    </a:ext>
                  </a:extLst>
                </a:hlinkClick>
              </a:rPr>
              <a:t>am@secure-dimensions.de</a:t>
            </a:r>
            <a:endParaRPr lang="en-DE" sz="20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E47B01-B152-7C4D-956D-EC9C6CAF50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4" name="Title 3">
            <a:extLst>
              <a:ext uri="{FF2B5EF4-FFF2-40B4-BE49-F238E27FC236}">
                <a16:creationId xmlns:a16="http://schemas.microsoft.com/office/drawing/2014/main" id="{7FF9036D-0AE4-7447-81B3-0A724B598483}"/>
              </a:ext>
            </a:extLst>
          </p:cNvPr>
          <p:cNvSpPr>
            <a:spLocks noGrp="1"/>
          </p:cNvSpPr>
          <p:nvPr>
            <p:ph type="title"/>
          </p:nvPr>
        </p:nvSpPr>
        <p:spPr/>
        <p:txBody>
          <a:bodyPr>
            <a:normAutofit fontScale="90000"/>
          </a:bodyPr>
          <a:lstStyle/>
          <a:p>
            <a:r>
              <a:rPr lang="en-US" dirty="0"/>
              <a:t>Secure GeoPackage – Motivation &amp; Business Value</a:t>
            </a:r>
          </a:p>
        </p:txBody>
      </p:sp>
      <p:pic>
        <p:nvPicPr>
          <p:cNvPr id="5" name="Picture 4">
            <a:extLst>
              <a:ext uri="{FF2B5EF4-FFF2-40B4-BE49-F238E27FC236}">
                <a16:creationId xmlns:a16="http://schemas.microsoft.com/office/drawing/2014/main" id="{345E88FA-A59F-4D4B-B36C-BB42AA99FBC1}"/>
              </a:ext>
            </a:extLst>
          </p:cNvPr>
          <p:cNvPicPr>
            <a:picLocks noChangeAspect="1"/>
          </p:cNvPicPr>
          <p:nvPr/>
        </p:nvPicPr>
        <p:blipFill>
          <a:blip r:embed="rId2"/>
          <a:stretch>
            <a:fillRect/>
          </a:stretch>
        </p:blipFill>
        <p:spPr>
          <a:xfrm>
            <a:off x="223709" y="1289360"/>
            <a:ext cx="4940300" cy="2628900"/>
          </a:xfrm>
          <a:prstGeom prst="rect">
            <a:avLst/>
          </a:prstGeom>
        </p:spPr>
      </p:pic>
      <p:pic>
        <p:nvPicPr>
          <p:cNvPr id="6" name="Picture 5">
            <a:extLst>
              <a:ext uri="{FF2B5EF4-FFF2-40B4-BE49-F238E27FC236}">
                <a16:creationId xmlns:a16="http://schemas.microsoft.com/office/drawing/2014/main" id="{A494EE4C-7689-9742-8160-037839F1CE11}"/>
              </a:ext>
            </a:extLst>
          </p:cNvPr>
          <p:cNvPicPr>
            <a:picLocks noChangeAspect="1"/>
          </p:cNvPicPr>
          <p:nvPr/>
        </p:nvPicPr>
        <p:blipFill>
          <a:blip r:embed="rId3"/>
          <a:stretch>
            <a:fillRect/>
          </a:stretch>
        </p:blipFill>
        <p:spPr>
          <a:xfrm>
            <a:off x="2808697" y="4125955"/>
            <a:ext cx="5164007" cy="2334473"/>
          </a:xfrm>
          <a:prstGeom prst="rect">
            <a:avLst/>
          </a:prstGeom>
        </p:spPr>
      </p:pic>
      <p:sp>
        <p:nvSpPr>
          <p:cNvPr id="7" name="Rectangle 6">
            <a:extLst>
              <a:ext uri="{FF2B5EF4-FFF2-40B4-BE49-F238E27FC236}">
                <a16:creationId xmlns:a16="http://schemas.microsoft.com/office/drawing/2014/main" id="{C97467DD-EB8A-A246-AA5E-4658F5829E89}"/>
              </a:ext>
            </a:extLst>
          </p:cNvPr>
          <p:cNvSpPr/>
          <p:nvPr/>
        </p:nvSpPr>
        <p:spPr>
          <a:xfrm>
            <a:off x="735981" y="3614718"/>
            <a:ext cx="4348976" cy="1878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 Up Arrow 7">
            <a:extLst>
              <a:ext uri="{FF2B5EF4-FFF2-40B4-BE49-F238E27FC236}">
                <a16:creationId xmlns:a16="http://schemas.microsoft.com/office/drawing/2014/main" id="{45ED37E9-0FCD-C342-86AC-BCB8BD8732FA}"/>
              </a:ext>
            </a:extLst>
          </p:cNvPr>
          <p:cNvSpPr/>
          <p:nvPr/>
        </p:nvSpPr>
        <p:spPr>
          <a:xfrm rot="5400000">
            <a:off x="906093" y="4047123"/>
            <a:ext cx="1708934" cy="1866598"/>
          </a:xfrm>
          <a:prstGeom prst="bentUpArrow">
            <a:avLst>
              <a:gd name="adj1" fmla="val 10616"/>
              <a:gd name="adj2" fmla="val 15360"/>
              <a:gd name="adj3" fmla="val 25000"/>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F76A6D6-2559-7C4A-9C04-B93373DC4E5A}"/>
              </a:ext>
            </a:extLst>
          </p:cNvPr>
          <p:cNvPicPr>
            <a:picLocks noChangeAspect="1"/>
          </p:cNvPicPr>
          <p:nvPr/>
        </p:nvPicPr>
        <p:blipFill>
          <a:blip r:embed="rId4"/>
          <a:stretch>
            <a:fillRect/>
          </a:stretch>
        </p:blipFill>
        <p:spPr>
          <a:xfrm>
            <a:off x="1173573" y="4386719"/>
            <a:ext cx="928645" cy="928645"/>
          </a:xfrm>
          <a:prstGeom prst="rect">
            <a:avLst/>
          </a:prstGeom>
        </p:spPr>
      </p:pic>
      <p:sp>
        <p:nvSpPr>
          <p:cNvPr id="10" name="TextBox 9">
            <a:extLst>
              <a:ext uri="{FF2B5EF4-FFF2-40B4-BE49-F238E27FC236}">
                <a16:creationId xmlns:a16="http://schemas.microsoft.com/office/drawing/2014/main" id="{9FFD1550-1404-5B49-BC6E-8FFD862C33F8}"/>
              </a:ext>
            </a:extLst>
          </p:cNvPr>
          <p:cNvSpPr txBox="1"/>
          <p:nvPr/>
        </p:nvSpPr>
        <p:spPr>
          <a:xfrm>
            <a:off x="404538" y="5392449"/>
            <a:ext cx="2542477" cy="307777"/>
          </a:xfrm>
          <a:prstGeom prst="rect">
            <a:avLst/>
          </a:prstGeom>
          <a:noFill/>
        </p:spPr>
        <p:txBody>
          <a:bodyPr wrap="square" rtlCol="0">
            <a:spAutoFit/>
          </a:bodyPr>
          <a:lstStyle/>
          <a:p>
            <a:pPr algn="ctr"/>
            <a:r>
              <a:rPr lang="en-US" dirty="0">
                <a:solidFill>
                  <a:schemeClr val="bg1"/>
                </a:solidFill>
              </a:rPr>
              <a:t>Access Management</a:t>
            </a:r>
          </a:p>
        </p:txBody>
      </p:sp>
      <p:pic>
        <p:nvPicPr>
          <p:cNvPr id="12" name="Picture 11">
            <a:extLst>
              <a:ext uri="{FF2B5EF4-FFF2-40B4-BE49-F238E27FC236}">
                <a16:creationId xmlns:a16="http://schemas.microsoft.com/office/drawing/2014/main" id="{7218F5A5-88F8-E24E-9E9A-5DAE10A3245E}"/>
              </a:ext>
            </a:extLst>
          </p:cNvPr>
          <p:cNvPicPr>
            <a:picLocks noChangeAspect="1"/>
          </p:cNvPicPr>
          <p:nvPr/>
        </p:nvPicPr>
        <p:blipFill>
          <a:blip r:embed="rId5"/>
          <a:stretch>
            <a:fillRect/>
          </a:stretch>
        </p:blipFill>
        <p:spPr>
          <a:xfrm>
            <a:off x="6682458" y="1039969"/>
            <a:ext cx="5401689" cy="3384152"/>
          </a:xfrm>
          <a:prstGeom prst="rect">
            <a:avLst/>
          </a:prstGeom>
        </p:spPr>
      </p:pic>
      <p:pic>
        <p:nvPicPr>
          <p:cNvPr id="11" name="Picture 10">
            <a:extLst>
              <a:ext uri="{FF2B5EF4-FFF2-40B4-BE49-F238E27FC236}">
                <a16:creationId xmlns:a16="http://schemas.microsoft.com/office/drawing/2014/main" id="{FC8E7E55-1275-D74F-B5A1-8F9BCB2C7007}"/>
              </a:ext>
            </a:extLst>
          </p:cNvPr>
          <p:cNvPicPr>
            <a:picLocks noChangeAspect="1"/>
          </p:cNvPicPr>
          <p:nvPr/>
        </p:nvPicPr>
        <p:blipFill>
          <a:blip r:embed="rId6"/>
          <a:stretch>
            <a:fillRect/>
          </a:stretch>
        </p:blipFill>
        <p:spPr>
          <a:xfrm>
            <a:off x="5264807" y="934554"/>
            <a:ext cx="2384930" cy="2018018"/>
          </a:xfrm>
          <a:prstGeom prst="rect">
            <a:avLst/>
          </a:prstGeom>
        </p:spPr>
      </p:pic>
      <p:sp>
        <p:nvSpPr>
          <p:cNvPr id="13" name="Rectangle 12">
            <a:extLst>
              <a:ext uri="{FF2B5EF4-FFF2-40B4-BE49-F238E27FC236}">
                <a16:creationId xmlns:a16="http://schemas.microsoft.com/office/drawing/2014/main" id="{E6FB9723-ABC5-CC49-8A87-A2672DDB6B12}"/>
              </a:ext>
            </a:extLst>
          </p:cNvPr>
          <p:cNvSpPr/>
          <p:nvPr/>
        </p:nvSpPr>
        <p:spPr>
          <a:xfrm>
            <a:off x="7910369" y="3166947"/>
            <a:ext cx="2828940" cy="8433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571F1D2-C2C0-5A47-8BC5-C738E4876B37}"/>
              </a:ext>
            </a:extLst>
          </p:cNvPr>
          <p:cNvCxnSpPr>
            <a:cxnSpLocks/>
            <a:endCxn id="11" idx="3"/>
          </p:cNvCxnSpPr>
          <p:nvPr/>
        </p:nvCxnSpPr>
        <p:spPr>
          <a:xfrm flipH="1">
            <a:off x="7649737" y="1393904"/>
            <a:ext cx="3155752" cy="5496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666FA1E-DFAA-0B4E-9F79-FF95295BDCA4}"/>
              </a:ext>
            </a:extLst>
          </p:cNvPr>
          <p:cNvCxnSpPr>
            <a:cxnSpLocks/>
          </p:cNvCxnSpPr>
          <p:nvPr/>
        </p:nvCxnSpPr>
        <p:spPr>
          <a:xfrm flipH="1">
            <a:off x="10187067" y="1449659"/>
            <a:ext cx="618422" cy="160159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79562C7-260A-184A-803F-1A30DFAE392A}"/>
              </a:ext>
            </a:extLst>
          </p:cNvPr>
          <p:cNvSpPr/>
          <p:nvPr/>
        </p:nvSpPr>
        <p:spPr>
          <a:xfrm>
            <a:off x="10783186" y="1274493"/>
            <a:ext cx="253489" cy="253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E461C48D-3813-7B4E-8F33-2D1C29D8CC9B}"/>
              </a:ext>
            </a:extLst>
          </p:cNvPr>
          <p:cNvSpPr/>
          <p:nvPr/>
        </p:nvSpPr>
        <p:spPr>
          <a:xfrm>
            <a:off x="3702205" y="3395872"/>
            <a:ext cx="4059044" cy="231054"/>
          </a:xfrm>
          <a:prstGeom prst="rightArrow">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609D4BA-D6CA-4F44-8291-FF8A668068C4}"/>
              </a:ext>
            </a:extLst>
          </p:cNvPr>
          <p:cNvSpPr/>
          <p:nvPr/>
        </p:nvSpPr>
        <p:spPr>
          <a:xfrm>
            <a:off x="735981" y="3410879"/>
            <a:ext cx="2966224" cy="1878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0C6BBA5-F83B-0B4D-A9A4-83A073EBFC3D}"/>
              </a:ext>
            </a:extLst>
          </p:cNvPr>
          <p:cNvPicPr>
            <a:picLocks noChangeAspect="1"/>
          </p:cNvPicPr>
          <p:nvPr/>
        </p:nvPicPr>
        <p:blipFill>
          <a:blip r:embed="rId7"/>
          <a:stretch>
            <a:fillRect/>
          </a:stretch>
        </p:blipFill>
        <p:spPr>
          <a:xfrm>
            <a:off x="6191024" y="3234135"/>
            <a:ext cx="465414" cy="610379"/>
          </a:xfrm>
          <a:prstGeom prst="rect">
            <a:avLst/>
          </a:prstGeom>
        </p:spPr>
      </p:pic>
      <p:sp>
        <p:nvSpPr>
          <p:cNvPr id="23" name="TextBox 22">
            <a:extLst>
              <a:ext uri="{FF2B5EF4-FFF2-40B4-BE49-F238E27FC236}">
                <a16:creationId xmlns:a16="http://schemas.microsoft.com/office/drawing/2014/main" id="{A54EA483-E58B-9946-8B79-585E32105C4A}"/>
              </a:ext>
            </a:extLst>
          </p:cNvPr>
          <p:cNvSpPr txBox="1"/>
          <p:nvPr/>
        </p:nvSpPr>
        <p:spPr>
          <a:xfrm>
            <a:off x="5550422" y="2746717"/>
            <a:ext cx="1745991" cy="523220"/>
          </a:xfrm>
          <a:prstGeom prst="rect">
            <a:avLst/>
          </a:prstGeom>
          <a:noFill/>
        </p:spPr>
        <p:txBody>
          <a:bodyPr wrap="none" rtlCol="0">
            <a:spAutoFit/>
          </a:bodyPr>
          <a:lstStyle/>
          <a:p>
            <a:pPr algn="ctr"/>
            <a:r>
              <a:rPr lang="en-US" b="1" dirty="0"/>
              <a:t>Decrypt Attributes</a:t>
            </a:r>
          </a:p>
          <a:p>
            <a:pPr algn="ctr"/>
            <a:r>
              <a:rPr lang="en-US" b="1" dirty="0"/>
              <a:t>(Python Plugin)</a:t>
            </a:r>
          </a:p>
        </p:txBody>
      </p:sp>
    </p:spTree>
    <p:extLst>
      <p:ext uri="{BB962C8B-B14F-4D97-AF65-F5344CB8AC3E}">
        <p14:creationId xmlns:p14="http://schemas.microsoft.com/office/powerpoint/2010/main" val="199355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9" grpId="0" animBg="1"/>
      <p:bldP spid="20" grpId="0" animBg="1"/>
      <p:bldP spid="21"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97B85C-5BD1-7546-9A5A-337D877BCB51}"/>
              </a:ext>
            </a:extLst>
          </p:cNvPr>
          <p:cNvSpPr>
            <a:spLocks noGrp="1"/>
          </p:cNvSpPr>
          <p:nvPr>
            <p:ph type="body" idx="1"/>
          </p:nvPr>
        </p:nvSpPr>
        <p:spPr>
          <a:xfrm>
            <a:off x="334106" y="1162837"/>
            <a:ext cx="11612673" cy="5104147"/>
          </a:xfrm>
        </p:spPr>
        <p:txBody>
          <a:bodyPr>
            <a:normAutofit fontScale="92500" lnSpcReduction="20000"/>
          </a:bodyPr>
          <a:lstStyle/>
          <a:p>
            <a:r>
              <a:rPr lang="en-US" dirty="0"/>
              <a:t>Disaster Management must be able to seamlessly use sensitive data</a:t>
            </a:r>
          </a:p>
          <a:p>
            <a:r>
              <a:rPr lang="en-US" dirty="0"/>
              <a:t>Secure GeoPackage ensures confidentiality of data by applying encryption (Secure GeoPackage Service – </a:t>
            </a:r>
            <a:r>
              <a:rPr lang="en-US" dirty="0" err="1"/>
              <a:t>GeoServer</a:t>
            </a:r>
            <a:r>
              <a:rPr lang="en-US" dirty="0"/>
              <a:t> Plugin)</a:t>
            </a:r>
          </a:p>
          <a:p>
            <a:r>
              <a:rPr lang="en-US" dirty="0"/>
              <a:t>User owns encryption key and can set access conditions (Key Management System)</a:t>
            </a:r>
          </a:p>
          <a:p>
            <a:r>
              <a:rPr lang="en-US" dirty="0"/>
              <a:t>Secure GeoPackage can be loaded with regular GeoPackage Reader software, but encrypted data renders as BLOB (QGIS)</a:t>
            </a:r>
          </a:p>
          <a:p>
            <a:r>
              <a:rPr lang="en-US" dirty="0"/>
              <a:t>Plugin required to decrypt data (Decrypt Attributes Plugin for QGIS)</a:t>
            </a:r>
          </a:p>
          <a:p>
            <a:endParaRPr lang="en-US" dirty="0"/>
          </a:p>
          <a:p>
            <a:r>
              <a:rPr lang="en-US" dirty="0"/>
              <a:t>Secure GeoPackage can be disseminated and loaded via existing software. Additional plugin can decrypt data. Key Management System ensures control over the decryption key.</a:t>
            </a:r>
          </a:p>
        </p:txBody>
      </p:sp>
      <p:sp>
        <p:nvSpPr>
          <p:cNvPr id="3" name="Slide Number Placeholder 2">
            <a:extLst>
              <a:ext uri="{FF2B5EF4-FFF2-40B4-BE49-F238E27FC236}">
                <a16:creationId xmlns:a16="http://schemas.microsoft.com/office/drawing/2014/main" id="{47640B15-8BBA-954D-B79E-DA3F981FD7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4" name="Title 3">
            <a:extLst>
              <a:ext uri="{FF2B5EF4-FFF2-40B4-BE49-F238E27FC236}">
                <a16:creationId xmlns:a16="http://schemas.microsoft.com/office/drawing/2014/main" id="{060770E0-9A99-AE4D-ABF1-50F3D6282F04}"/>
              </a:ext>
            </a:extLst>
          </p:cNvPr>
          <p:cNvSpPr>
            <a:spLocks noGrp="1"/>
          </p:cNvSpPr>
          <p:nvPr>
            <p:ph type="title"/>
          </p:nvPr>
        </p:nvSpPr>
        <p:spPr/>
        <p:txBody>
          <a:bodyPr>
            <a:normAutofit fontScale="90000"/>
          </a:bodyPr>
          <a:lstStyle/>
          <a:p>
            <a:r>
              <a:rPr lang="en-US" dirty="0"/>
              <a:t>Secure GeoPackage – Motivation &amp; Business Value</a:t>
            </a:r>
          </a:p>
        </p:txBody>
      </p:sp>
    </p:spTree>
    <p:extLst>
      <p:ext uri="{BB962C8B-B14F-4D97-AF65-F5344CB8AC3E}">
        <p14:creationId xmlns:p14="http://schemas.microsoft.com/office/powerpoint/2010/main" val="1811287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9641D4-EE02-BD40-B79E-0FBBF04A3D17}"/>
              </a:ext>
            </a:extLst>
          </p:cNvPr>
          <p:cNvSpPr>
            <a:spLocks noGrp="1"/>
          </p:cNvSpPr>
          <p:nvPr>
            <p:ph type="body" idx="1"/>
          </p:nvPr>
        </p:nvSpPr>
        <p:spPr>
          <a:xfrm>
            <a:off x="334106" y="1162838"/>
            <a:ext cx="11612673" cy="4351338"/>
          </a:xfrm>
        </p:spPr>
        <p:txBody>
          <a:bodyPr/>
          <a:lstStyle/>
          <a:p>
            <a:r>
              <a:rPr lang="en-US" dirty="0"/>
              <a:t>Disaster Manager (Andreas Matheus) creates Secure GeoPackage contain layers </a:t>
            </a:r>
            <a:r>
              <a:rPr lang="en-US" dirty="0" err="1"/>
              <a:t>landuse</a:t>
            </a:r>
            <a:r>
              <a:rPr lang="en-US" dirty="0"/>
              <a:t>, boundary and building</a:t>
            </a:r>
          </a:p>
          <a:p>
            <a:r>
              <a:rPr lang="en-US" dirty="0"/>
              <a:t>Secure GeoPackage is made available to First Responder users</a:t>
            </a:r>
          </a:p>
          <a:p>
            <a:r>
              <a:rPr lang="en-US" dirty="0"/>
              <a:t>Visualization of Secure GeoPackage via QGIS</a:t>
            </a:r>
          </a:p>
          <a:p>
            <a:pPr lvl="1"/>
            <a:r>
              <a:rPr lang="en-US" dirty="0"/>
              <a:t>Viewed (verified) by Disaster Manager</a:t>
            </a:r>
          </a:p>
          <a:p>
            <a:pPr lvl="1"/>
            <a:r>
              <a:rPr lang="en-US" dirty="0"/>
              <a:t>John Long Silver (before / after getting key access)</a:t>
            </a:r>
          </a:p>
          <a:p>
            <a:pPr lvl="1"/>
            <a:r>
              <a:rPr lang="en-US" dirty="0"/>
              <a:t>Any other user based on email address (Gmail or OGC)</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CCEEF663-8913-1C48-9ECE-DD606D6EE6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Title 3">
            <a:extLst>
              <a:ext uri="{FF2B5EF4-FFF2-40B4-BE49-F238E27FC236}">
                <a16:creationId xmlns:a16="http://schemas.microsoft.com/office/drawing/2014/main" id="{68114539-CA3C-2441-81B7-C46920FEB01B}"/>
              </a:ext>
            </a:extLst>
          </p:cNvPr>
          <p:cNvSpPr>
            <a:spLocks noGrp="1"/>
          </p:cNvSpPr>
          <p:nvPr>
            <p:ph type="title"/>
          </p:nvPr>
        </p:nvSpPr>
        <p:spPr/>
        <p:txBody>
          <a:bodyPr>
            <a:normAutofit fontScale="90000"/>
          </a:bodyPr>
          <a:lstStyle/>
          <a:p>
            <a:r>
              <a:rPr lang="en-US" dirty="0"/>
              <a:t>Demonstration Scenario – Flooding in New Orleans</a:t>
            </a:r>
          </a:p>
        </p:txBody>
      </p:sp>
    </p:spTree>
    <p:extLst>
      <p:ext uri="{BB962C8B-B14F-4D97-AF65-F5344CB8AC3E}">
        <p14:creationId xmlns:p14="http://schemas.microsoft.com/office/powerpoint/2010/main" val="4240957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ddd481981c_0_0"/>
          <p:cNvSpPr txBox="1">
            <a:spLocks noGrp="1"/>
          </p:cNvSpPr>
          <p:nvPr>
            <p:ph type="sldNum" idx="12"/>
          </p:nvPr>
        </p:nvSpPr>
        <p:spPr>
          <a:xfrm>
            <a:off x="10805489" y="6545722"/>
            <a:ext cx="1141200" cy="2838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7</a:t>
            </a:fld>
            <a:endParaRPr lang="en-US" dirty="0"/>
          </a:p>
        </p:txBody>
      </p:sp>
      <p:sp>
        <p:nvSpPr>
          <p:cNvPr id="128" name="Google Shape;128;gddd481981c_0_0"/>
          <p:cNvSpPr txBox="1">
            <a:spLocks noGrp="1"/>
          </p:cNvSpPr>
          <p:nvPr>
            <p:ph type="title"/>
          </p:nvPr>
        </p:nvSpPr>
        <p:spPr>
          <a:xfrm>
            <a:off x="223709" y="55285"/>
            <a:ext cx="10515600" cy="765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Component Introduction</a:t>
            </a:r>
          </a:p>
        </p:txBody>
      </p:sp>
      <p:sp>
        <p:nvSpPr>
          <p:cNvPr id="2" name="Rounded Rectangle 1">
            <a:extLst>
              <a:ext uri="{FF2B5EF4-FFF2-40B4-BE49-F238E27FC236}">
                <a16:creationId xmlns:a16="http://schemas.microsoft.com/office/drawing/2014/main" id="{4EFA9A2A-6CC6-2E47-B7A2-C0D0C7968E91}"/>
              </a:ext>
            </a:extLst>
          </p:cNvPr>
          <p:cNvSpPr/>
          <p:nvPr/>
        </p:nvSpPr>
        <p:spPr>
          <a:xfrm>
            <a:off x="8422282" y="1387063"/>
            <a:ext cx="2938404" cy="194181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Secure</a:t>
            </a:r>
          </a:p>
          <a:p>
            <a:pPr algn="ctr"/>
            <a:r>
              <a:rPr lang="en-US" sz="2400" dirty="0"/>
              <a:t>GeoPackage Service</a:t>
            </a:r>
            <a:endParaRPr lang="en-US" sz="2400" b="1" dirty="0">
              <a:solidFill>
                <a:srgbClr val="002060"/>
              </a:solidFill>
              <a:latin typeface="Lato"/>
              <a:ea typeface="Lato"/>
              <a:cs typeface="Lato"/>
              <a:sym typeface="Lato"/>
            </a:endParaRPr>
          </a:p>
        </p:txBody>
      </p:sp>
      <p:sp>
        <p:nvSpPr>
          <p:cNvPr id="13" name="Rounded Rectangle 12">
            <a:extLst>
              <a:ext uri="{FF2B5EF4-FFF2-40B4-BE49-F238E27FC236}">
                <a16:creationId xmlns:a16="http://schemas.microsoft.com/office/drawing/2014/main" id="{518C0571-4A99-3D44-8A0C-086B13C87BC8}"/>
              </a:ext>
            </a:extLst>
          </p:cNvPr>
          <p:cNvSpPr/>
          <p:nvPr/>
        </p:nvSpPr>
        <p:spPr>
          <a:xfrm>
            <a:off x="8422282" y="4176495"/>
            <a:ext cx="2938395" cy="194181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t>Key Management System</a:t>
            </a:r>
          </a:p>
          <a:p>
            <a:pPr algn="ctr"/>
            <a:r>
              <a:rPr lang="en-US" sz="2000" dirty="0"/>
              <a:t>(in-kind contribution)</a:t>
            </a:r>
          </a:p>
        </p:txBody>
      </p:sp>
      <p:sp>
        <p:nvSpPr>
          <p:cNvPr id="14" name="Rounded Rectangle 13">
            <a:extLst>
              <a:ext uri="{FF2B5EF4-FFF2-40B4-BE49-F238E27FC236}">
                <a16:creationId xmlns:a16="http://schemas.microsoft.com/office/drawing/2014/main" id="{D2DEECCC-29D3-7240-B4D4-9E22D887CC33}"/>
              </a:ext>
            </a:extLst>
          </p:cNvPr>
          <p:cNvSpPr/>
          <p:nvPr/>
        </p:nvSpPr>
        <p:spPr>
          <a:xfrm>
            <a:off x="2389640" y="1387062"/>
            <a:ext cx="1964075" cy="194181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Client App</a:t>
            </a:r>
          </a:p>
          <a:p>
            <a:pPr algn="ctr"/>
            <a:endParaRPr lang="en-US" sz="2400" dirty="0"/>
          </a:p>
        </p:txBody>
      </p:sp>
      <p:cxnSp>
        <p:nvCxnSpPr>
          <p:cNvPr id="4" name="Straight Arrow Connector 3">
            <a:extLst>
              <a:ext uri="{FF2B5EF4-FFF2-40B4-BE49-F238E27FC236}">
                <a16:creationId xmlns:a16="http://schemas.microsoft.com/office/drawing/2014/main" id="{2AAA8A0B-9D58-2F49-8C09-564C20117A43}"/>
              </a:ext>
            </a:extLst>
          </p:cNvPr>
          <p:cNvCxnSpPr>
            <a:cxnSpLocks/>
            <a:stCxn id="14" idx="3"/>
            <a:endCxn id="2" idx="1"/>
          </p:cNvCxnSpPr>
          <p:nvPr/>
        </p:nvCxnSpPr>
        <p:spPr>
          <a:xfrm>
            <a:off x="4353715" y="2357970"/>
            <a:ext cx="4068567"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Elbow Connector 5">
            <a:extLst>
              <a:ext uri="{FF2B5EF4-FFF2-40B4-BE49-F238E27FC236}">
                <a16:creationId xmlns:a16="http://schemas.microsoft.com/office/drawing/2014/main" id="{46526EF6-A9C5-E14D-9E53-77B4F6CA8E93}"/>
              </a:ext>
            </a:extLst>
          </p:cNvPr>
          <p:cNvCxnSpPr>
            <a:cxnSpLocks/>
            <a:stCxn id="14" idx="2"/>
            <a:endCxn id="13" idx="1"/>
          </p:cNvCxnSpPr>
          <p:nvPr/>
        </p:nvCxnSpPr>
        <p:spPr>
          <a:xfrm rot="16200000" flipH="1">
            <a:off x="4987717" y="1712838"/>
            <a:ext cx="1818526" cy="5050604"/>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71708E1-0C87-3040-9BF0-27D0896A99DC}"/>
              </a:ext>
            </a:extLst>
          </p:cNvPr>
          <p:cNvCxnSpPr>
            <a:cxnSpLocks/>
            <a:stCxn id="2" idx="2"/>
            <a:endCxn id="13" idx="0"/>
          </p:cNvCxnSpPr>
          <p:nvPr/>
        </p:nvCxnSpPr>
        <p:spPr>
          <a:xfrm flipH="1">
            <a:off x="9891480" y="3328878"/>
            <a:ext cx="4" cy="8476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E5ADFE-08BF-EE46-A998-C193004DCA61}"/>
              </a:ext>
            </a:extLst>
          </p:cNvPr>
          <p:cNvCxnSpPr>
            <a:cxnSpLocks/>
          </p:cNvCxnSpPr>
          <p:nvPr/>
        </p:nvCxnSpPr>
        <p:spPr>
          <a:xfrm>
            <a:off x="4574705" y="1909724"/>
            <a:ext cx="3615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0155F0D-8C6B-6241-9F7A-13D070FC65B3}"/>
              </a:ext>
            </a:extLst>
          </p:cNvPr>
          <p:cNvSpPr txBox="1"/>
          <p:nvPr/>
        </p:nvSpPr>
        <p:spPr>
          <a:xfrm>
            <a:off x="5224483" y="1638739"/>
            <a:ext cx="1688283" cy="523220"/>
          </a:xfrm>
          <a:prstGeom prst="rect">
            <a:avLst/>
          </a:prstGeom>
          <a:noFill/>
        </p:spPr>
        <p:txBody>
          <a:bodyPr wrap="none" rtlCol="0">
            <a:spAutoFit/>
          </a:bodyPr>
          <a:lstStyle/>
          <a:p>
            <a:r>
              <a:rPr lang="en-US" dirty="0"/>
              <a:t>OGC WFS request</a:t>
            </a:r>
          </a:p>
          <a:p>
            <a:r>
              <a:rPr lang="en-US" dirty="0"/>
              <a:t>+ access token</a:t>
            </a:r>
          </a:p>
        </p:txBody>
      </p:sp>
      <p:cxnSp>
        <p:nvCxnSpPr>
          <p:cNvPr id="27" name="Straight Arrow Connector 26">
            <a:extLst>
              <a:ext uri="{FF2B5EF4-FFF2-40B4-BE49-F238E27FC236}">
                <a16:creationId xmlns:a16="http://schemas.microsoft.com/office/drawing/2014/main" id="{3FF0AB94-C7AE-6449-BCB6-967842C81B4B}"/>
              </a:ext>
            </a:extLst>
          </p:cNvPr>
          <p:cNvCxnSpPr>
            <a:cxnSpLocks/>
          </p:cNvCxnSpPr>
          <p:nvPr/>
        </p:nvCxnSpPr>
        <p:spPr>
          <a:xfrm>
            <a:off x="4676168" y="2818583"/>
            <a:ext cx="3513886" cy="6699"/>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3EB110C-6FA6-7046-9375-83B7F7B4D9D1}"/>
              </a:ext>
            </a:extLst>
          </p:cNvPr>
          <p:cNvSpPr txBox="1"/>
          <p:nvPr/>
        </p:nvSpPr>
        <p:spPr>
          <a:xfrm>
            <a:off x="5341879" y="5377096"/>
            <a:ext cx="494046" cy="307777"/>
          </a:xfrm>
          <a:prstGeom prst="rect">
            <a:avLst/>
          </a:prstGeom>
          <a:solidFill>
            <a:schemeClr val="bg1"/>
          </a:solidFill>
        </p:spPr>
        <p:txBody>
          <a:bodyPr wrap="none" rtlCol="0">
            <a:spAutoFit/>
          </a:bodyPr>
          <a:lstStyle/>
          <a:p>
            <a:r>
              <a:rPr lang="en-US" dirty="0"/>
              <a:t>Key</a:t>
            </a:r>
          </a:p>
        </p:txBody>
      </p:sp>
      <p:pic>
        <p:nvPicPr>
          <p:cNvPr id="1026" name="Picture 2" descr="GeoPackageDay 2020 - what is GeoPackage? | OGC">
            <a:extLst>
              <a:ext uri="{FF2B5EF4-FFF2-40B4-BE49-F238E27FC236}">
                <a16:creationId xmlns:a16="http://schemas.microsoft.com/office/drawing/2014/main" id="{D41D1E76-D40A-C14E-B18E-24180DF73E4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462242" y="2421630"/>
            <a:ext cx="1806487" cy="8337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a:extLst>
              <a:ext uri="{FF2B5EF4-FFF2-40B4-BE49-F238E27FC236}">
                <a16:creationId xmlns:a16="http://schemas.microsoft.com/office/drawing/2014/main" id="{F0CCB1A4-40E0-DC45-855B-3883DC1A05C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6475" y="1730601"/>
            <a:ext cx="1122397" cy="1122397"/>
          </a:xfrm>
          <a:prstGeom prst="rect">
            <a:avLst/>
          </a:prstGeom>
        </p:spPr>
      </p:pic>
      <p:cxnSp>
        <p:nvCxnSpPr>
          <p:cNvPr id="64" name="Straight Arrow Connector 63">
            <a:extLst>
              <a:ext uri="{FF2B5EF4-FFF2-40B4-BE49-F238E27FC236}">
                <a16:creationId xmlns:a16="http://schemas.microsoft.com/office/drawing/2014/main" id="{D2BDAAA1-4459-874F-A23E-06C6A1238C9C}"/>
              </a:ext>
            </a:extLst>
          </p:cNvPr>
          <p:cNvCxnSpPr>
            <a:cxnSpLocks/>
            <a:stCxn id="62" idx="3"/>
            <a:endCxn id="14" idx="1"/>
          </p:cNvCxnSpPr>
          <p:nvPr/>
        </p:nvCxnSpPr>
        <p:spPr>
          <a:xfrm>
            <a:off x="1518872" y="2291800"/>
            <a:ext cx="870768" cy="66170"/>
          </a:xfrm>
          <a:prstGeom prst="straightConnector1">
            <a:avLst/>
          </a:prstGeom>
          <a:ln>
            <a:prstDash val="dashDot"/>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F03B4F2-F86A-2241-B849-0913318DA099}"/>
              </a:ext>
            </a:extLst>
          </p:cNvPr>
          <p:cNvSpPr txBox="1"/>
          <p:nvPr/>
        </p:nvSpPr>
        <p:spPr>
          <a:xfrm>
            <a:off x="455927" y="2864933"/>
            <a:ext cx="922047" cy="307777"/>
          </a:xfrm>
          <a:prstGeom prst="rect">
            <a:avLst/>
          </a:prstGeom>
          <a:noFill/>
        </p:spPr>
        <p:txBody>
          <a:bodyPr wrap="none" rtlCol="0">
            <a:spAutoFit/>
          </a:bodyPr>
          <a:lstStyle/>
          <a:p>
            <a:pPr algn="ctr"/>
            <a:r>
              <a:rPr lang="en-DE" dirty="0"/>
              <a:t>User LJS</a:t>
            </a:r>
          </a:p>
        </p:txBody>
      </p:sp>
      <p:pic>
        <p:nvPicPr>
          <p:cNvPr id="3074" name="Picture 2">
            <a:extLst>
              <a:ext uri="{FF2B5EF4-FFF2-40B4-BE49-F238E27FC236}">
                <a16:creationId xmlns:a16="http://schemas.microsoft.com/office/drawing/2014/main" id="{BF7DF335-0E4B-6648-9FE3-DC12646C7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9658" y="2427220"/>
            <a:ext cx="1375070" cy="102786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707A44DA-934E-234B-B1F3-C4FEBAFB063E}"/>
              </a:ext>
            </a:extLst>
          </p:cNvPr>
          <p:cNvPicPr>
            <a:picLocks noChangeAspect="1"/>
          </p:cNvPicPr>
          <p:nvPr/>
        </p:nvPicPr>
        <p:blipFill>
          <a:blip r:embed="rId6"/>
          <a:stretch>
            <a:fillRect/>
          </a:stretch>
        </p:blipFill>
        <p:spPr>
          <a:xfrm>
            <a:off x="5981149" y="2406610"/>
            <a:ext cx="314604" cy="399203"/>
          </a:xfrm>
          <a:prstGeom prst="rect">
            <a:avLst/>
          </a:prstGeom>
        </p:spPr>
      </p:pic>
      <p:pic>
        <p:nvPicPr>
          <p:cNvPr id="10" name="Picture 9">
            <a:extLst>
              <a:ext uri="{FF2B5EF4-FFF2-40B4-BE49-F238E27FC236}">
                <a16:creationId xmlns:a16="http://schemas.microsoft.com/office/drawing/2014/main" id="{F7E01C1D-B675-ED4B-9DBC-0F5718FCC80E}"/>
              </a:ext>
            </a:extLst>
          </p:cNvPr>
          <p:cNvPicPr>
            <a:picLocks noChangeAspect="1"/>
          </p:cNvPicPr>
          <p:nvPr/>
        </p:nvPicPr>
        <p:blipFill>
          <a:blip r:embed="rId7"/>
          <a:stretch>
            <a:fillRect/>
          </a:stretch>
        </p:blipFill>
        <p:spPr>
          <a:xfrm>
            <a:off x="408719" y="3690252"/>
            <a:ext cx="1195404" cy="2229135"/>
          </a:xfrm>
          <a:prstGeom prst="rect">
            <a:avLst/>
          </a:prstGeom>
        </p:spPr>
      </p:pic>
      <p:sp>
        <p:nvSpPr>
          <p:cNvPr id="53" name="Bent Up Arrow 52">
            <a:extLst>
              <a:ext uri="{FF2B5EF4-FFF2-40B4-BE49-F238E27FC236}">
                <a16:creationId xmlns:a16="http://schemas.microsoft.com/office/drawing/2014/main" id="{56C43EDD-B6F0-F749-B49C-12D4C60EC0A3}"/>
              </a:ext>
            </a:extLst>
          </p:cNvPr>
          <p:cNvSpPr/>
          <p:nvPr/>
        </p:nvSpPr>
        <p:spPr>
          <a:xfrm rot="5400000" flipV="1">
            <a:off x="1452729" y="3500945"/>
            <a:ext cx="1708934" cy="1406145"/>
          </a:xfrm>
          <a:prstGeom prst="bentUpArrow">
            <a:avLst>
              <a:gd name="adj1" fmla="val 10616"/>
              <a:gd name="adj2" fmla="val 15360"/>
              <a:gd name="adj3" fmla="val 25000"/>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039C4499-E167-4448-8854-C1A96DAD58E6}"/>
              </a:ext>
            </a:extLst>
          </p:cNvPr>
          <p:cNvPicPr>
            <a:picLocks noChangeAspect="1"/>
          </p:cNvPicPr>
          <p:nvPr/>
        </p:nvPicPr>
        <p:blipFill>
          <a:blip r:embed="rId8"/>
          <a:stretch>
            <a:fillRect/>
          </a:stretch>
        </p:blipFill>
        <p:spPr>
          <a:xfrm>
            <a:off x="2255193" y="4573367"/>
            <a:ext cx="465414" cy="610379"/>
          </a:xfrm>
          <a:prstGeom prst="rect">
            <a:avLst/>
          </a:prstGeom>
        </p:spPr>
      </p:pic>
      <p:sp>
        <p:nvSpPr>
          <p:cNvPr id="55" name="TextBox 54">
            <a:extLst>
              <a:ext uri="{FF2B5EF4-FFF2-40B4-BE49-F238E27FC236}">
                <a16:creationId xmlns:a16="http://schemas.microsoft.com/office/drawing/2014/main" id="{7DC4C2B6-ABD8-C142-9B5E-0781CC2F76AF}"/>
              </a:ext>
            </a:extLst>
          </p:cNvPr>
          <p:cNvSpPr txBox="1"/>
          <p:nvPr/>
        </p:nvSpPr>
        <p:spPr>
          <a:xfrm>
            <a:off x="5137007" y="3484706"/>
            <a:ext cx="1837362" cy="307777"/>
          </a:xfrm>
          <a:prstGeom prst="rect">
            <a:avLst/>
          </a:prstGeom>
          <a:noFill/>
        </p:spPr>
        <p:txBody>
          <a:bodyPr wrap="none" rtlCol="0">
            <a:spAutoFit/>
          </a:bodyPr>
          <a:lstStyle/>
          <a:p>
            <a:r>
              <a:rPr lang="en-US" dirty="0"/>
              <a:t>Secure GeoPackage</a:t>
            </a:r>
          </a:p>
        </p:txBody>
      </p:sp>
      <p:cxnSp>
        <p:nvCxnSpPr>
          <p:cNvPr id="16" name="Elbow Connector 15">
            <a:extLst>
              <a:ext uri="{FF2B5EF4-FFF2-40B4-BE49-F238E27FC236}">
                <a16:creationId xmlns:a16="http://schemas.microsoft.com/office/drawing/2014/main" id="{61134EC2-5EED-C940-B103-2E297D961963}"/>
              </a:ext>
            </a:extLst>
          </p:cNvPr>
          <p:cNvCxnSpPr>
            <a:endCxn id="48" idx="2"/>
          </p:cNvCxnSpPr>
          <p:nvPr/>
        </p:nvCxnSpPr>
        <p:spPr>
          <a:xfrm rot="10800000">
            <a:off x="2487900" y="5183747"/>
            <a:ext cx="5702154" cy="5011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B6E2C5B-1D9B-254D-9C2A-FA928FE09BDC}"/>
              </a:ext>
            </a:extLst>
          </p:cNvPr>
          <p:cNvSpPr txBox="1"/>
          <p:nvPr/>
        </p:nvSpPr>
        <p:spPr>
          <a:xfrm>
            <a:off x="5367060" y="4761838"/>
            <a:ext cx="1140056" cy="307777"/>
          </a:xfrm>
          <a:prstGeom prst="rect">
            <a:avLst/>
          </a:prstGeom>
          <a:solidFill>
            <a:schemeClr val="bg1"/>
          </a:solidFill>
        </p:spPr>
        <p:txBody>
          <a:bodyPr wrap="none" rtlCol="0">
            <a:spAutoFit/>
          </a:bodyPr>
          <a:lstStyle/>
          <a:p>
            <a:r>
              <a:rPr lang="en-US" dirty="0"/>
              <a:t>Key request</a:t>
            </a:r>
          </a:p>
        </p:txBody>
      </p:sp>
    </p:spTree>
    <p:extLst>
      <p:ext uri="{BB962C8B-B14F-4D97-AF65-F5344CB8AC3E}">
        <p14:creationId xmlns:p14="http://schemas.microsoft.com/office/powerpoint/2010/main" val="71267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105F99-B3C6-5F4F-86C3-2958876E769A}"/>
              </a:ext>
            </a:extLst>
          </p:cNvPr>
          <p:cNvSpPr>
            <a:spLocks noGrp="1"/>
          </p:cNvSpPr>
          <p:nvPr>
            <p:ph type="body" idx="1"/>
          </p:nvPr>
        </p:nvSpPr>
        <p:spPr/>
        <p:txBody>
          <a:bodyPr/>
          <a:lstStyle/>
          <a:p>
            <a:r>
              <a:rPr lang="en-US" dirty="0"/>
              <a:t>Generating a Secure GeoPackage</a:t>
            </a:r>
          </a:p>
          <a:p>
            <a:pPr lvl="1"/>
            <a:r>
              <a:rPr lang="en-US" dirty="0">
                <a:hlinkClick r:id="rId2"/>
              </a:rPr>
              <a:t>https://ogc.secure-dimensions.com/geoserver-dp/api/</a:t>
            </a:r>
            <a:endParaRPr lang="en-US" dirty="0"/>
          </a:p>
          <a:p>
            <a:endParaRPr lang="en-US" dirty="0"/>
          </a:p>
        </p:txBody>
      </p:sp>
      <p:sp>
        <p:nvSpPr>
          <p:cNvPr id="3" name="Slide Number Placeholder 2">
            <a:extLst>
              <a:ext uri="{FF2B5EF4-FFF2-40B4-BE49-F238E27FC236}">
                <a16:creationId xmlns:a16="http://schemas.microsoft.com/office/drawing/2014/main" id="{9CA146A9-384A-7648-8B32-46599D3619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Title 3">
            <a:extLst>
              <a:ext uri="{FF2B5EF4-FFF2-40B4-BE49-F238E27FC236}">
                <a16:creationId xmlns:a16="http://schemas.microsoft.com/office/drawing/2014/main" id="{69B717E6-FC87-7340-8A34-DCAF38C2FD51}"/>
              </a:ext>
            </a:extLst>
          </p:cNvPr>
          <p:cNvSpPr>
            <a:spLocks noGrp="1"/>
          </p:cNvSpPr>
          <p:nvPr>
            <p:ph type="title"/>
          </p:nvPr>
        </p:nvSpPr>
        <p:spPr/>
        <p:txBody>
          <a:bodyPr/>
          <a:lstStyle/>
          <a:p>
            <a:r>
              <a:rPr lang="en-US" dirty="0"/>
              <a:t>Demonstration – PHASE I</a:t>
            </a:r>
          </a:p>
        </p:txBody>
      </p:sp>
      <p:pic>
        <p:nvPicPr>
          <p:cNvPr id="5" name="Picture 4">
            <a:extLst>
              <a:ext uri="{FF2B5EF4-FFF2-40B4-BE49-F238E27FC236}">
                <a16:creationId xmlns:a16="http://schemas.microsoft.com/office/drawing/2014/main" id="{30842E40-69D9-7F4E-9B7D-ED42339D65E4}"/>
              </a:ext>
            </a:extLst>
          </p:cNvPr>
          <p:cNvPicPr>
            <a:picLocks noChangeAspect="1"/>
          </p:cNvPicPr>
          <p:nvPr/>
        </p:nvPicPr>
        <p:blipFill>
          <a:blip r:embed="rId3"/>
          <a:stretch>
            <a:fillRect/>
          </a:stretch>
        </p:blipFill>
        <p:spPr>
          <a:xfrm>
            <a:off x="430195" y="2330605"/>
            <a:ext cx="6820863" cy="4036741"/>
          </a:xfrm>
          <a:prstGeom prst="rect">
            <a:avLst/>
          </a:prstGeom>
        </p:spPr>
      </p:pic>
      <p:sp>
        <p:nvSpPr>
          <p:cNvPr id="6" name="Rectangle 5">
            <a:extLst>
              <a:ext uri="{FF2B5EF4-FFF2-40B4-BE49-F238E27FC236}">
                <a16:creationId xmlns:a16="http://schemas.microsoft.com/office/drawing/2014/main" id="{148CC23E-6401-6C49-9CE2-E1CF0224B0B3}"/>
              </a:ext>
            </a:extLst>
          </p:cNvPr>
          <p:cNvSpPr/>
          <p:nvPr/>
        </p:nvSpPr>
        <p:spPr>
          <a:xfrm>
            <a:off x="430195" y="2843560"/>
            <a:ext cx="2379912" cy="2118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613B8A5-303D-1D48-A37A-C392C04D2539}"/>
              </a:ext>
            </a:extLst>
          </p:cNvPr>
          <p:cNvSpPr txBox="1"/>
          <p:nvPr/>
        </p:nvSpPr>
        <p:spPr>
          <a:xfrm>
            <a:off x="8121526" y="2286373"/>
            <a:ext cx="2582758" cy="307777"/>
          </a:xfrm>
          <a:prstGeom prst="rect">
            <a:avLst/>
          </a:prstGeom>
          <a:noFill/>
        </p:spPr>
        <p:txBody>
          <a:bodyPr wrap="none" rtlCol="0">
            <a:spAutoFit/>
          </a:bodyPr>
          <a:lstStyle/>
          <a:p>
            <a:r>
              <a:rPr lang="en-US" dirty="0"/>
              <a:t>1. Get a Bearer Access Token</a:t>
            </a:r>
          </a:p>
        </p:txBody>
      </p:sp>
      <p:sp>
        <p:nvSpPr>
          <p:cNvPr id="12" name="TextBox 11">
            <a:extLst>
              <a:ext uri="{FF2B5EF4-FFF2-40B4-BE49-F238E27FC236}">
                <a16:creationId xmlns:a16="http://schemas.microsoft.com/office/drawing/2014/main" id="{57BBA902-5F31-9942-8351-EDDE7D12A9F4}"/>
              </a:ext>
            </a:extLst>
          </p:cNvPr>
          <p:cNvSpPr txBox="1"/>
          <p:nvPr/>
        </p:nvSpPr>
        <p:spPr>
          <a:xfrm>
            <a:off x="8180154" y="4051465"/>
            <a:ext cx="2693366" cy="307777"/>
          </a:xfrm>
          <a:prstGeom prst="rect">
            <a:avLst/>
          </a:prstGeom>
          <a:noFill/>
        </p:spPr>
        <p:txBody>
          <a:bodyPr wrap="none" rtlCol="0">
            <a:spAutoFit/>
          </a:bodyPr>
          <a:lstStyle/>
          <a:p>
            <a:r>
              <a:rPr lang="en-US" dirty="0"/>
              <a:t>2. Paste Bearer Access Token</a:t>
            </a:r>
          </a:p>
        </p:txBody>
      </p:sp>
      <p:cxnSp>
        <p:nvCxnSpPr>
          <p:cNvPr id="14" name="Straight Arrow Connector 13">
            <a:extLst>
              <a:ext uri="{FF2B5EF4-FFF2-40B4-BE49-F238E27FC236}">
                <a16:creationId xmlns:a16="http://schemas.microsoft.com/office/drawing/2014/main" id="{CF68E277-58FE-D543-A834-75919852B54F}"/>
              </a:ext>
            </a:extLst>
          </p:cNvPr>
          <p:cNvCxnSpPr>
            <a:cxnSpLocks/>
          </p:cNvCxnSpPr>
          <p:nvPr/>
        </p:nvCxnSpPr>
        <p:spPr>
          <a:xfrm>
            <a:off x="2899317" y="2946148"/>
            <a:ext cx="51741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C6E84B7-2442-CB40-8506-7B777C8D31B0}"/>
              </a:ext>
            </a:extLst>
          </p:cNvPr>
          <p:cNvCxnSpPr>
            <a:cxnSpLocks/>
          </p:cNvCxnSpPr>
          <p:nvPr/>
        </p:nvCxnSpPr>
        <p:spPr>
          <a:xfrm flipH="1">
            <a:off x="7299102" y="4230163"/>
            <a:ext cx="7743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6AAE41E-A990-5744-B88A-803AC3DE010C}"/>
              </a:ext>
            </a:extLst>
          </p:cNvPr>
          <p:cNvSpPr/>
          <p:nvPr/>
        </p:nvSpPr>
        <p:spPr>
          <a:xfrm>
            <a:off x="6367345" y="4074651"/>
            <a:ext cx="842283" cy="284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A1C32EB2-3C69-2F43-B7D1-6E0D47706349}"/>
              </a:ext>
            </a:extLst>
          </p:cNvPr>
          <p:cNvSpPr txBox="1"/>
          <p:nvPr/>
        </p:nvSpPr>
        <p:spPr>
          <a:xfrm>
            <a:off x="8180154" y="6059569"/>
            <a:ext cx="1378904" cy="307777"/>
          </a:xfrm>
          <a:prstGeom prst="rect">
            <a:avLst/>
          </a:prstGeom>
          <a:noFill/>
        </p:spPr>
        <p:txBody>
          <a:bodyPr wrap="none" rtlCol="0">
            <a:spAutoFit/>
          </a:bodyPr>
          <a:lstStyle/>
          <a:p>
            <a:r>
              <a:rPr lang="en-US" dirty="0"/>
              <a:t>3. Open Dialog</a:t>
            </a:r>
          </a:p>
        </p:txBody>
      </p:sp>
      <p:cxnSp>
        <p:nvCxnSpPr>
          <p:cNvPr id="20" name="Straight Arrow Connector 19">
            <a:extLst>
              <a:ext uri="{FF2B5EF4-FFF2-40B4-BE49-F238E27FC236}">
                <a16:creationId xmlns:a16="http://schemas.microsoft.com/office/drawing/2014/main" id="{11BCD527-13BE-5247-AF8A-D99A42100391}"/>
              </a:ext>
            </a:extLst>
          </p:cNvPr>
          <p:cNvCxnSpPr>
            <a:cxnSpLocks/>
          </p:cNvCxnSpPr>
          <p:nvPr/>
        </p:nvCxnSpPr>
        <p:spPr>
          <a:xfrm flipH="1">
            <a:off x="7299102" y="6238267"/>
            <a:ext cx="7743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F285F6B-B4EB-9341-A836-064C1A12C4B7}"/>
              </a:ext>
            </a:extLst>
          </p:cNvPr>
          <p:cNvPicPr>
            <a:picLocks noChangeAspect="1"/>
          </p:cNvPicPr>
          <p:nvPr/>
        </p:nvPicPr>
        <p:blipFill>
          <a:blip r:embed="rId4"/>
          <a:stretch>
            <a:fillRect/>
          </a:stretch>
        </p:blipFill>
        <p:spPr>
          <a:xfrm>
            <a:off x="8121526" y="2594150"/>
            <a:ext cx="3114907" cy="1358526"/>
          </a:xfrm>
          <a:prstGeom prst="rect">
            <a:avLst/>
          </a:prstGeom>
        </p:spPr>
      </p:pic>
      <p:sp>
        <p:nvSpPr>
          <p:cNvPr id="22" name="Rectangle 21">
            <a:extLst>
              <a:ext uri="{FF2B5EF4-FFF2-40B4-BE49-F238E27FC236}">
                <a16:creationId xmlns:a16="http://schemas.microsoft.com/office/drawing/2014/main" id="{147D5F93-6380-204E-832C-24C9AFEE0948}"/>
              </a:ext>
            </a:extLst>
          </p:cNvPr>
          <p:cNvSpPr/>
          <p:nvPr/>
        </p:nvSpPr>
        <p:spPr>
          <a:xfrm>
            <a:off x="9093540" y="3646672"/>
            <a:ext cx="1170878" cy="172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963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2" grpId="0"/>
      <p:bldP spid="18" grpId="0" animBg="1"/>
      <p:bldP spid="19" grpId="0"/>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A146A9-384A-7648-8B32-46599D36198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
        <p:nvSpPr>
          <p:cNvPr id="4" name="Title 3">
            <a:extLst>
              <a:ext uri="{FF2B5EF4-FFF2-40B4-BE49-F238E27FC236}">
                <a16:creationId xmlns:a16="http://schemas.microsoft.com/office/drawing/2014/main" id="{69B717E6-FC87-7340-8A34-DCAF38C2FD51}"/>
              </a:ext>
            </a:extLst>
          </p:cNvPr>
          <p:cNvSpPr>
            <a:spLocks noGrp="1"/>
          </p:cNvSpPr>
          <p:nvPr>
            <p:ph type="title"/>
          </p:nvPr>
        </p:nvSpPr>
        <p:spPr/>
        <p:txBody>
          <a:bodyPr/>
          <a:lstStyle/>
          <a:p>
            <a:r>
              <a:rPr lang="en-US" dirty="0"/>
              <a:t>Demonstration – PHASE I</a:t>
            </a:r>
          </a:p>
        </p:txBody>
      </p:sp>
      <p:sp>
        <p:nvSpPr>
          <p:cNvPr id="7" name="TextBox 6">
            <a:extLst>
              <a:ext uri="{FF2B5EF4-FFF2-40B4-BE49-F238E27FC236}">
                <a16:creationId xmlns:a16="http://schemas.microsoft.com/office/drawing/2014/main" id="{6613B8A5-303D-1D48-A37A-C392C04D2539}"/>
              </a:ext>
            </a:extLst>
          </p:cNvPr>
          <p:cNvSpPr txBox="1"/>
          <p:nvPr/>
        </p:nvSpPr>
        <p:spPr>
          <a:xfrm>
            <a:off x="8156551" y="3440604"/>
            <a:ext cx="1994457" cy="738664"/>
          </a:xfrm>
          <a:prstGeom prst="rect">
            <a:avLst/>
          </a:prstGeom>
          <a:noFill/>
        </p:spPr>
        <p:txBody>
          <a:bodyPr wrap="none" rtlCol="0">
            <a:spAutoFit/>
          </a:bodyPr>
          <a:lstStyle/>
          <a:p>
            <a:pPr marL="342900" indent="-342900">
              <a:buAutoNum type="arabicPeriod"/>
            </a:pPr>
            <a:r>
              <a:rPr lang="en-US" dirty="0"/>
              <a:t>Select layers </a:t>
            </a:r>
          </a:p>
          <a:p>
            <a:r>
              <a:rPr lang="en-US" dirty="0" err="1"/>
              <a:t>new_orleans:boundary</a:t>
            </a:r>
            <a:endParaRPr lang="en-US" dirty="0"/>
          </a:p>
          <a:p>
            <a:r>
              <a:rPr lang="en-US" dirty="0" err="1"/>
              <a:t>new_orleans:building</a:t>
            </a:r>
            <a:endParaRPr lang="en-US" dirty="0"/>
          </a:p>
        </p:txBody>
      </p:sp>
      <p:sp>
        <p:nvSpPr>
          <p:cNvPr id="12" name="TextBox 11">
            <a:extLst>
              <a:ext uri="{FF2B5EF4-FFF2-40B4-BE49-F238E27FC236}">
                <a16:creationId xmlns:a16="http://schemas.microsoft.com/office/drawing/2014/main" id="{57BBA902-5F31-9942-8351-EDDE7D12A9F4}"/>
              </a:ext>
            </a:extLst>
          </p:cNvPr>
          <p:cNvSpPr txBox="1"/>
          <p:nvPr/>
        </p:nvSpPr>
        <p:spPr>
          <a:xfrm>
            <a:off x="8156551" y="5411882"/>
            <a:ext cx="2553904" cy="307777"/>
          </a:xfrm>
          <a:prstGeom prst="rect">
            <a:avLst/>
          </a:prstGeom>
          <a:noFill/>
        </p:spPr>
        <p:txBody>
          <a:bodyPr wrap="none" rtlCol="0">
            <a:spAutoFit/>
          </a:bodyPr>
          <a:lstStyle/>
          <a:p>
            <a:r>
              <a:rPr lang="en-US" dirty="0"/>
              <a:t>2. Provide a secret, e.g. </a:t>
            </a:r>
            <a:r>
              <a:rPr lang="en-US" dirty="0">
                <a:latin typeface="Courier New" panose="02070309020205020404" pitchFamily="49" charset="0"/>
                <a:cs typeface="Courier New" panose="02070309020205020404" pitchFamily="49" charset="0"/>
              </a:rPr>
              <a:t>1234</a:t>
            </a:r>
          </a:p>
        </p:txBody>
      </p:sp>
      <p:sp>
        <p:nvSpPr>
          <p:cNvPr id="19" name="TextBox 18">
            <a:extLst>
              <a:ext uri="{FF2B5EF4-FFF2-40B4-BE49-F238E27FC236}">
                <a16:creationId xmlns:a16="http://schemas.microsoft.com/office/drawing/2014/main" id="{A1C32EB2-3C69-2F43-B7D1-6E0D47706349}"/>
              </a:ext>
            </a:extLst>
          </p:cNvPr>
          <p:cNvSpPr txBox="1"/>
          <p:nvPr/>
        </p:nvSpPr>
        <p:spPr>
          <a:xfrm>
            <a:off x="8180154" y="6059569"/>
            <a:ext cx="1031051" cy="307777"/>
          </a:xfrm>
          <a:prstGeom prst="rect">
            <a:avLst/>
          </a:prstGeom>
          <a:noFill/>
        </p:spPr>
        <p:txBody>
          <a:bodyPr wrap="none" rtlCol="0">
            <a:spAutoFit/>
          </a:bodyPr>
          <a:lstStyle/>
          <a:p>
            <a:r>
              <a:rPr lang="en-US" dirty="0"/>
              <a:t>3. Execute</a:t>
            </a:r>
          </a:p>
        </p:txBody>
      </p:sp>
      <p:cxnSp>
        <p:nvCxnSpPr>
          <p:cNvPr id="20" name="Straight Arrow Connector 19">
            <a:extLst>
              <a:ext uri="{FF2B5EF4-FFF2-40B4-BE49-F238E27FC236}">
                <a16:creationId xmlns:a16="http://schemas.microsoft.com/office/drawing/2014/main" id="{11BCD527-13BE-5247-AF8A-D99A42100391}"/>
              </a:ext>
            </a:extLst>
          </p:cNvPr>
          <p:cNvCxnSpPr>
            <a:cxnSpLocks/>
          </p:cNvCxnSpPr>
          <p:nvPr/>
        </p:nvCxnSpPr>
        <p:spPr>
          <a:xfrm flipH="1">
            <a:off x="7299102" y="6238267"/>
            <a:ext cx="7743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FFBB4BB-D32D-4040-BB04-2E8CA6AAC9BE}"/>
              </a:ext>
            </a:extLst>
          </p:cNvPr>
          <p:cNvPicPr>
            <a:picLocks noChangeAspect="1"/>
          </p:cNvPicPr>
          <p:nvPr/>
        </p:nvPicPr>
        <p:blipFill>
          <a:blip r:embed="rId3"/>
          <a:stretch>
            <a:fillRect/>
          </a:stretch>
        </p:blipFill>
        <p:spPr>
          <a:xfrm>
            <a:off x="171140" y="1152147"/>
            <a:ext cx="5710942" cy="5274527"/>
          </a:xfrm>
          <a:prstGeom prst="rect">
            <a:avLst/>
          </a:prstGeom>
        </p:spPr>
      </p:pic>
      <p:sp>
        <p:nvSpPr>
          <p:cNvPr id="6" name="Rectangle 5">
            <a:extLst>
              <a:ext uri="{FF2B5EF4-FFF2-40B4-BE49-F238E27FC236}">
                <a16:creationId xmlns:a16="http://schemas.microsoft.com/office/drawing/2014/main" id="{148CC23E-6401-6C49-9CE2-E1CF0224B0B3}"/>
              </a:ext>
            </a:extLst>
          </p:cNvPr>
          <p:cNvSpPr/>
          <p:nvPr/>
        </p:nvSpPr>
        <p:spPr>
          <a:xfrm>
            <a:off x="1633844" y="3404463"/>
            <a:ext cx="997389" cy="3837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CF68E277-58FE-D543-A834-75919852B54F}"/>
              </a:ext>
            </a:extLst>
          </p:cNvPr>
          <p:cNvCxnSpPr>
            <a:cxnSpLocks/>
          </p:cNvCxnSpPr>
          <p:nvPr/>
        </p:nvCxnSpPr>
        <p:spPr>
          <a:xfrm>
            <a:off x="2899317" y="3571299"/>
            <a:ext cx="517416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6AAE41E-A990-5744-B88A-803AC3DE010C}"/>
              </a:ext>
            </a:extLst>
          </p:cNvPr>
          <p:cNvSpPr/>
          <p:nvPr/>
        </p:nvSpPr>
        <p:spPr>
          <a:xfrm>
            <a:off x="1633844" y="5435068"/>
            <a:ext cx="894752" cy="2845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C6E84B7-2442-CB40-8506-7B777C8D31B0}"/>
              </a:ext>
            </a:extLst>
          </p:cNvPr>
          <p:cNvCxnSpPr>
            <a:cxnSpLocks/>
          </p:cNvCxnSpPr>
          <p:nvPr/>
        </p:nvCxnSpPr>
        <p:spPr>
          <a:xfrm flipH="1">
            <a:off x="2631233" y="5580312"/>
            <a:ext cx="533558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610C224-DCEA-0541-8F30-E10DF75C5737}"/>
              </a:ext>
            </a:extLst>
          </p:cNvPr>
          <p:cNvSpPr txBox="1"/>
          <p:nvPr/>
        </p:nvSpPr>
        <p:spPr>
          <a:xfrm>
            <a:off x="4039125" y="3723848"/>
            <a:ext cx="1479892" cy="307777"/>
          </a:xfrm>
          <a:prstGeom prst="rect">
            <a:avLst/>
          </a:prstGeom>
          <a:noFill/>
        </p:spPr>
        <p:txBody>
          <a:bodyPr wrap="none" rtlCol="0">
            <a:spAutoFit/>
          </a:bodyPr>
          <a:lstStyle/>
          <a:p>
            <a:r>
              <a:rPr lang="en-US" dirty="0"/>
              <a:t>Adjust if you like</a:t>
            </a:r>
          </a:p>
        </p:txBody>
      </p:sp>
      <p:cxnSp>
        <p:nvCxnSpPr>
          <p:cNvPr id="22" name="Straight Arrow Connector 21">
            <a:extLst>
              <a:ext uri="{FF2B5EF4-FFF2-40B4-BE49-F238E27FC236}">
                <a16:creationId xmlns:a16="http://schemas.microsoft.com/office/drawing/2014/main" id="{751D52F1-55DA-CC43-A2C1-C3F5660D0CA3}"/>
              </a:ext>
            </a:extLst>
          </p:cNvPr>
          <p:cNvCxnSpPr>
            <a:cxnSpLocks/>
          </p:cNvCxnSpPr>
          <p:nvPr/>
        </p:nvCxnSpPr>
        <p:spPr>
          <a:xfrm flipH="1">
            <a:off x="3158073" y="3902546"/>
            <a:ext cx="7743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1D81AB8F-472E-B449-9C52-CC0B39AFC2E8}"/>
              </a:ext>
            </a:extLst>
          </p:cNvPr>
          <p:cNvPicPr>
            <a:picLocks noChangeAspect="1"/>
          </p:cNvPicPr>
          <p:nvPr/>
        </p:nvPicPr>
        <p:blipFill>
          <a:blip r:embed="rId4"/>
          <a:stretch>
            <a:fillRect/>
          </a:stretch>
        </p:blipFill>
        <p:spPr>
          <a:xfrm>
            <a:off x="6309920" y="1678098"/>
            <a:ext cx="5710943" cy="957272"/>
          </a:xfrm>
          <a:prstGeom prst="rect">
            <a:avLst/>
          </a:prstGeom>
        </p:spPr>
      </p:pic>
      <p:sp>
        <p:nvSpPr>
          <p:cNvPr id="23" name="TextBox 22">
            <a:extLst>
              <a:ext uri="{FF2B5EF4-FFF2-40B4-BE49-F238E27FC236}">
                <a16:creationId xmlns:a16="http://schemas.microsoft.com/office/drawing/2014/main" id="{E933C7E1-EC89-BD42-906A-FE7E433DD42D}"/>
              </a:ext>
            </a:extLst>
          </p:cNvPr>
          <p:cNvSpPr txBox="1"/>
          <p:nvPr/>
        </p:nvSpPr>
        <p:spPr>
          <a:xfrm>
            <a:off x="6268051" y="1228188"/>
            <a:ext cx="3608680" cy="307777"/>
          </a:xfrm>
          <a:prstGeom prst="rect">
            <a:avLst/>
          </a:prstGeom>
          <a:noFill/>
        </p:spPr>
        <p:txBody>
          <a:bodyPr wrap="none" rtlCol="0">
            <a:spAutoFit/>
          </a:bodyPr>
          <a:lstStyle/>
          <a:p>
            <a:r>
              <a:rPr lang="en-US" dirty="0"/>
              <a:t>4. Wait and download Secure GeoPackage</a:t>
            </a:r>
          </a:p>
        </p:txBody>
      </p:sp>
      <p:cxnSp>
        <p:nvCxnSpPr>
          <p:cNvPr id="17" name="Elbow Connector 16">
            <a:extLst>
              <a:ext uri="{FF2B5EF4-FFF2-40B4-BE49-F238E27FC236}">
                <a16:creationId xmlns:a16="http://schemas.microsoft.com/office/drawing/2014/main" id="{69A10CD9-DD17-A94F-B838-EEF50C594968}"/>
              </a:ext>
            </a:extLst>
          </p:cNvPr>
          <p:cNvCxnSpPr>
            <a:stCxn id="23" idx="2"/>
          </p:cNvCxnSpPr>
          <p:nvPr/>
        </p:nvCxnSpPr>
        <p:spPr>
          <a:xfrm rot="5400000">
            <a:off x="7664019" y="1635031"/>
            <a:ext cx="507439" cy="309306"/>
          </a:xfrm>
          <a:prstGeom prst="bentConnector3">
            <a:avLst>
              <a:gd name="adj1" fmla="val 9979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72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9" grpId="0"/>
      <p:bldP spid="6" grpId="0" animBg="1"/>
      <p:bldP spid="18" grpId="0" animBg="1"/>
      <p:bldP spid="21" grpId="0"/>
      <p:bldP spid="23" grpId="0"/>
    </p:bldLst>
  </p:timing>
</p:sld>
</file>

<file path=ppt/theme/theme1.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9015</TotalTime>
  <Words>3173</Words>
  <Application>Microsoft Macintosh PowerPoint</Application>
  <PresentationFormat>Widescreen</PresentationFormat>
  <Paragraphs>385</Paragraphs>
  <Slides>37</Slides>
  <Notes>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Lato</vt:lpstr>
      <vt:lpstr>Courier New</vt:lpstr>
      <vt:lpstr>Open Sans</vt:lpstr>
      <vt:lpstr>Times New Roman</vt:lpstr>
      <vt:lpstr>Calibri</vt:lpstr>
      <vt:lpstr>Title Slide</vt:lpstr>
      <vt:lpstr>1_Custom Design</vt:lpstr>
      <vt:lpstr>PowerPoint Presentation</vt:lpstr>
      <vt:lpstr>Overview</vt:lpstr>
      <vt:lpstr>Secure GeoPackage – Motivation &amp; Business Value</vt:lpstr>
      <vt:lpstr>Secure GeoPackage – Motivation &amp; Business Value</vt:lpstr>
      <vt:lpstr>Secure GeoPackage – Motivation &amp; Business Value</vt:lpstr>
      <vt:lpstr>Demonstration Scenario – Flooding in New Orleans</vt:lpstr>
      <vt:lpstr>Component Introduction</vt:lpstr>
      <vt:lpstr>Demonstration – PHASE I</vt:lpstr>
      <vt:lpstr>Demonstration – PHASE I</vt:lpstr>
      <vt:lpstr>Demonstration – PHASE II + III</vt:lpstr>
      <vt:lpstr>Demonstration – PHASE IV</vt:lpstr>
      <vt:lpstr>Conclusion &amp; Future Work</vt:lpstr>
      <vt:lpstr>Announcement</vt:lpstr>
      <vt:lpstr>ThankYou!</vt:lpstr>
      <vt:lpstr>Technical Backup</vt:lpstr>
      <vt:lpstr>Installation of D111-3 - GeoPackage Encryption Service</vt:lpstr>
      <vt:lpstr>Interaction Overview (I/III)</vt:lpstr>
      <vt:lpstr>Fetching a Bearer Token</vt:lpstr>
      <vt:lpstr>Interaction Overview (II/III)</vt:lpstr>
      <vt:lpstr>Demo Client to fetch Encrypted GeoPackage</vt:lpstr>
      <vt:lpstr>Request GeoPackage with encrypted Features</vt:lpstr>
      <vt:lpstr>Exploring content</vt:lpstr>
      <vt:lpstr>Fetch DEK in JSON Format</vt:lpstr>
      <vt:lpstr>Fetch DEK in JWT or JWE Format</vt:lpstr>
      <vt:lpstr>Decrypt the feature</vt:lpstr>
      <vt:lpstr>Request GeoPackage with encrypted Tiles</vt:lpstr>
      <vt:lpstr>Exploring content</vt:lpstr>
      <vt:lpstr>Fetch DEK</vt:lpstr>
      <vt:lpstr>Fetch DEK from KMS and decrypt the tile</vt:lpstr>
      <vt:lpstr>Good luck…</vt:lpstr>
      <vt:lpstr>Additional Slides</vt:lpstr>
      <vt:lpstr>Troubleshouting errors from KMS</vt:lpstr>
      <vt:lpstr>Interaction Overview (III/III)</vt:lpstr>
      <vt:lpstr>Key Management System Admin Function</vt:lpstr>
      <vt:lpstr>KMS Admin Portal – Review / Update Key Access</vt:lpstr>
      <vt:lpstr>KMS Overview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Andreas Matheus</cp:lastModifiedBy>
  <cp:revision>325</cp:revision>
  <dcterms:created xsi:type="dcterms:W3CDTF">2020-04-17T22:01:33Z</dcterms:created>
  <dcterms:modified xsi:type="dcterms:W3CDTF">2021-11-22T16:43:59Z</dcterms:modified>
</cp:coreProperties>
</file>